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7"/>
  </p:notesMasterIdLst>
  <p:sldIdLst>
    <p:sldId id="498" r:id="rId3"/>
    <p:sldId id="286" r:id="rId4"/>
    <p:sldId id="499" r:id="rId5"/>
    <p:sldId id="474" r:id="rId6"/>
    <p:sldId id="483" r:id="rId8"/>
    <p:sldId id="484" r:id="rId9"/>
    <p:sldId id="500" r:id="rId10"/>
    <p:sldId id="480" r:id="rId11"/>
    <p:sldId id="481" r:id="rId12"/>
    <p:sldId id="486" r:id="rId13"/>
    <p:sldId id="502" r:id="rId14"/>
    <p:sldId id="487" r:id="rId15"/>
    <p:sldId id="482" r:id="rId16"/>
    <p:sldId id="489" r:id="rId17"/>
    <p:sldId id="501" r:id="rId18"/>
    <p:sldId id="490" r:id="rId19"/>
    <p:sldId id="491" r:id="rId20"/>
    <p:sldId id="493" r:id="rId21"/>
    <p:sldId id="494" r:id="rId22"/>
    <p:sldId id="503"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C2"/>
    <a:srgbClr val="EFC4A1"/>
    <a:srgbClr val="FFFB10"/>
    <a:srgbClr val="FEFB0D"/>
    <a:srgbClr val="C61821"/>
    <a:srgbClr val="FFF7F7"/>
    <a:srgbClr val="FEFDF8"/>
    <a:srgbClr val="FEF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52" autoAdjust="0"/>
    <p:restoredTop sz="96208"/>
  </p:normalViewPr>
  <p:slideViewPr>
    <p:cSldViewPr snapToGrid="0" showGuides="1">
      <p:cViewPr varScale="1">
        <p:scale>
          <a:sx n="106" d="100"/>
          <a:sy n="106" d="100"/>
        </p:scale>
        <p:origin x="114" y="114"/>
      </p:cViewPr>
      <p:guideLst>
        <p:guide orient="horz" pos="890"/>
        <p:guide pos="257"/>
        <p:guide orient="horz" pos="2160"/>
        <p:guide orient="horz" pos="3725"/>
        <p:guide pos="7038"/>
        <p:guide pos="3840"/>
        <p:guide pos="688"/>
        <p:guide orient="horz" pos="1253"/>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Light" panose="00020600040101010101" pitchFamily="18" charset="-122"/>
                <a:ea typeface="阿里巴巴普惠体 Light"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Light" panose="00020600040101010101" pitchFamily="18" charset="-122"/>
                <a:ea typeface="阿里巴巴普惠体 Light" panose="00020600040101010101" pitchFamily="18" charset="-122"/>
              </a:defRPr>
            </a:lvl1pPr>
          </a:lstStyle>
          <a:p>
            <a:fld id="{53DFF804-25EE-426F-82A8-5611D3350CE1}"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Light" panose="00020600040101010101" pitchFamily="18" charset="-122"/>
                <a:ea typeface="阿里巴巴普惠体 Light"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Light" panose="00020600040101010101" pitchFamily="18" charset="-122"/>
                <a:ea typeface="阿里巴巴普惠体 Light" panose="00020600040101010101" pitchFamily="18" charset="-122"/>
              </a:defRPr>
            </a:lvl1pPr>
          </a:lstStyle>
          <a:p>
            <a:fld id="{4B389E95-0E79-4AF7-815C-397FB6D58128}"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Light" panose="00020600040101010101" pitchFamily="18" charset="-122"/>
        <a:ea typeface="阿里巴巴普惠体 Light" panose="00020600040101010101" pitchFamily="18" charset="-122"/>
        <a:cs typeface="+mn-cs"/>
      </a:defRPr>
    </a:lvl1pPr>
    <a:lvl2pPr marL="457200" algn="l" defTabSz="914400" rtl="0" eaLnBrk="1" latinLnBrk="0" hangingPunct="1">
      <a:defRPr sz="1200" kern="1200">
        <a:solidFill>
          <a:schemeClr val="tx1"/>
        </a:solidFill>
        <a:latin typeface="阿里巴巴普惠体 Light" panose="00020600040101010101" pitchFamily="18" charset="-122"/>
        <a:ea typeface="阿里巴巴普惠体 Light" panose="00020600040101010101" pitchFamily="18" charset="-122"/>
        <a:cs typeface="+mn-cs"/>
      </a:defRPr>
    </a:lvl2pPr>
    <a:lvl3pPr marL="914400" algn="l" defTabSz="914400" rtl="0" eaLnBrk="1" latinLnBrk="0" hangingPunct="1">
      <a:defRPr sz="1200" kern="1200">
        <a:solidFill>
          <a:schemeClr val="tx1"/>
        </a:solidFill>
        <a:latin typeface="阿里巴巴普惠体 Light" panose="00020600040101010101" pitchFamily="18" charset="-122"/>
        <a:ea typeface="阿里巴巴普惠体 Light" panose="00020600040101010101" pitchFamily="18" charset="-122"/>
        <a:cs typeface="+mn-cs"/>
      </a:defRPr>
    </a:lvl3pPr>
    <a:lvl4pPr marL="1371600" algn="l" defTabSz="914400" rtl="0" eaLnBrk="1" latinLnBrk="0" hangingPunct="1">
      <a:defRPr sz="1200" kern="1200">
        <a:solidFill>
          <a:schemeClr val="tx1"/>
        </a:solidFill>
        <a:latin typeface="阿里巴巴普惠体 Light" panose="00020600040101010101" pitchFamily="18" charset="-122"/>
        <a:ea typeface="阿里巴巴普惠体 Light" panose="00020600040101010101" pitchFamily="18" charset="-122"/>
        <a:cs typeface="+mn-cs"/>
      </a:defRPr>
    </a:lvl4pPr>
    <a:lvl5pPr marL="1828800" algn="l" defTabSz="914400" rtl="0" eaLnBrk="1" latinLnBrk="0" hangingPunct="1">
      <a:defRPr sz="1200" kern="1200">
        <a:solidFill>
          <a:schemeClr val="tx1"/>
        </a:solidFill>
        <a:latin typeface="阿里巴巴普惠体 Light" panose="00020600040101010101" pitchFamily="18" charset="-122"/>
        <a:ea typeface="阿里巴巴普惠体 Light"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bg>
      <p:bgPr>
        <a:solidFill>
          <a:schemeClr val="bg1"/>
        </a:solidFill>
        <a:effectLst/>
      </p:bgPr>
    </p:bg>
    <p:spTree>
      <p:nvGrpSpPr>
        <p:cNvPr id="1" name=""/>
        <p:cNvGrpSpPr/>
        <p:nvPr/>
      </p:nvGrpSpPr>
      <p:grpSpPr>
        <a:xfrm>
          <a:off x="0" y="0"/>
          <a:ext cx="0" cy="0"/>
          <a:chOff x="0" y="0"/>
          <a:chExt cx="0" cy="0"/>
        </a:xfrm>
      </p:grpSpPr>
      <p:pic>
        <p:nvPicPr>
          <p:cNvPr id="8" name="图片 7" descr="图片包含 游戏机, 桌子, 橙子, 电脑&#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圆角矩形 5"/>
          <p:cNvSpPr/>
          <p:nvPr userDrawn="1"/>
        </p:nvSpPr>
        <p:spPr>
          <a:xfrm>
            <a:off x="152400" y="152400"/>
            <a:ext cx="11859491" cy="6461687"/>
          </a:xfrm>
          <a:prstGeom prst="roundRect">
            <a:avLst>
              <a:gd name="adj" fmla="val 35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7" name="图片 6" descr="图片包含 标志, 停止, 游戏机, 城市&#10;&#10;描述已自动生成"/>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9897" y="223712"/>
            <a:ext cx="848297" cy="835573"/>
          </a:xfrm>
          <a:prstGeom prst="rect">
            <a:avLst/>
          </a:prstGeom>
          <a:solidFill>
            <a:schemeClr val="bg1"/>
          </a:solidFill>
        </p:spPr>
      </p:pic>
      <p:pic>
        <p:nvPicPr>
          <p:cNvPr id="12" name="图片 11" descr="图片包含 橙子, 黑暗, 前, 大&#10;&#10;描述已自动生成"/>
          <p:cNvPicPr>
            <a:picLocks noChangeAspect="1"/>
          </p:cNvPicPr>
          <p:nvPr userDrawn="1"/>
        </p:nvPicPr>
        <p:blipFill rotWithShape="1">
          <a:blip r:embed="rId4">
            <a:extLst>
              <a:ext uri="{28A0092B-C50C-407E-A947-70E740481C1C}">
                <a14:useLocalDpi xmlns:a14="http://schemas.microsoft.com/office/drawing/2010/main" val="0"/>
              </a:ext>
            </a:extLst>
          </a:blip>
          <a:srcRect t="79594" r="10988"/>
          <a:stretch>
            <a:fillRect/>
          </a:stretch>
        </p:blipFill>
        <p:spPr>
          <a:xfrm>
            <a:off x="0" y="6022427"/>
            <a:ext cx="12192000" cy="835573"/>
          </a:xfrm>
          <a:prstGeom prst="rect">
            <a:avLst/>
          </a:prstGeom>
        </p:spPr>
      </p:pic>
      <p:sp>
        <p:nvSpPr>
          <p:cNvPr id="3" name="文本框 2"/>
          <p:cNvSpPr txBox="1"/>
          <p:nvPr userDrawn="1"/>
        </p:nvSpPr>
        <p:spPr>
          <a:xfrm>
            <a:off x="298517" y="257768"/>
            <a:ext cx="1851789" cy="492443"/>
          </a:xfrm>
          <a:prstGeom prst="rect">
            <a:avLst/>
          </a:prstGeom>
          <a:noFill/>
        </p:spPr>
        <p:txBody>
          <a:bodyPr wrap="none" rtlCol="0">
            <a:spAutoFit/>
          </a:bodyPr>
          <a:lstStyle/>
          <a:p>
            <a:r>
              <a:rPr lang="zh-CN" altLang="en-US" sz="2600" dirty="0">
                <a:solidFill>
                  <a:srgbClr val="C00000"/>
                </a:solidFill>
                <a:latin typeface="阿里巴巴普惠体" panose="00020600040101010101" pitchFamily="18" charset="-122"/>
                <a:ea typeface="阿里巴巴普惠体" panose="00020600040101010101" pitchFamily="18" charset="-122"/>
              </a:rPr>
              <a:t>中国共产党</a:t>
            </a:r>
            <a:endParaRPr lang="zh-CN" altLang="en-US" sz="2600" dirty="0">
              <a:solidFill>
                <a:srgbClr val="C00000"/>
              </a:solidFill>
              <a:latin typeface="阿里巴巴普惠体" panose="00020600040101010101" pitchFamily="18" charset="-122"/>
              <a:ea typeface="阿里巴巴普惠体" panose="00020600040101010101" pitchFamily="18" charset="-122"/>
            </a:endParaRPr>
          </a:p>
        </p:txBody>
      </p:sp>
      <p:sp>
        <p:nvSpPr>
          <p:cNvPr id="4" name="文本框 3"/>
          <p:cNvSpPr txBox="1"/>
          <p:nvPr userDrawn="1"/>
        </p:nvSpPr>
        <p:spPr>
          <a:xfrm>
            <a:off x="2006351" y="467847"/>
            <a:ext cx="1871025" cy="253916"/>
          </a:xfrm>
          <a:prstGeom prst="rect">
            <a:avLst/>
          </a:prstGeom>
          <a:noFill/>
        </p:spPr>
        <p:txBody>
          <a:bodyPr wrap="none" rtlCol="0">
            <a:spAutoFit/>
          </a:bodyPr>
          <a:lstStyle/>
          <a:p>
            <a:pPr algn="ctr"/>
            <a:r>
              <a:rPr lang="en-US" altLang="zh-CN" sz="1050" dirty="0">
                <a:solidFill>
                  <a:srgbClr val="C00000"/>
                </a:solidFill>
                <a:latin typeface="阿里巴巴普惠体" panose="00020600040101010101" pitchFamily="18" charset="-122"/>
                <a:ea typeface="阿里巴巴普惠体" panose="00020600040101010101" pitchFamily="18" charset="-122"/>
              </a:rPr>
              <a:t>Communist Party of China</a:t>
            </a:r>
            <a:endParaRPr lang="zh-CN" altLang="en-US" sz="1050" dirty="0">
              <a:solidFill>
                <a:srgbClr val="C00000"/>
              </a:solidFill>
              <a:latin typeface="阿里巴巴普惠体" panose="00020600040101010101" pitchFamily="18" charset="-122"/>
              <a:ea typeface="阿里巴巴普惠体" panose="00020600040101010101" pitchFamily="18" charset="-122"/>
            </a:endParaRPr>
          </a:p>
        </p:txBody>
      </p:sp>
      <p:cxnSp>
        <p:nvCxnSpPr>
          <p:cNvPr id="5" name="直接连接符 4"/>
          <p:cNvCxnSpPr/>
          <p:nvPr userDrawn="1"/>
        </p:nvCxnSpPr>
        <p:spPr>
          <a:xfrm flipH="1">
            <a:off x="174173" y="689954"/>
            <a:ext cx="11088000" cy="0"/>
          </a:xfrm>
          <a:prstGeom prst="line">
            <a:avLst/>
          </a:prstGeom>
          <a:ln>
            <a:solidFill>
              <a:srgbClr val="C00000"/>
            </a:solidFill>
            <a:prstDash val="dash"/>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正文页">
    <p:bg>
      <p:bgPr>
        <a:solidFill>
          <a:schemeClr val="bg1"/>
        </a:solidFill>
        <a:effectLst/>
      </p:bgPr>
    </p:bg>
    <p:spTree>
      <p:nvGrpSpPr>
        <p:cNvPr id="1" name=""/>
        <p:cNvGrpSpPr/>
        <p:nvPr/>
      </p:nvGrpSpPr>
      <p:grpSpPr>
        <a:xfrm>
          <a:off x="0" y="0"/>
          <a:ext cx="0" cy="0"/>
          <a:chOff x="0" y="0"/>
          <a:chExt cx="0" cy="0"/>
        </a:xfrm>
      </p:grpSpPr>
      <p:pic>
        <p:nvPicPr>
          <p:cNvPr id="8" name="图片 7" descr="图片包含 游戏机, 桌子, 橙子, 电脑&#10;&#10;描述已自动生成"/>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圆角矩形 5"/>
          <p:cNvSpPr/>
          <p:nvPr userDrawn="1"/>
        </p:nvSpPr>
        <p:spPr>
          <a:xfrm>
            <a:off x="152400" y="152400"/>
            <a:ext cx="11859491" cy="6461687"/>
          </a:xfrm>
          <a:prstGeom prst="roundRect">
            <a:avLst>
              <a:gd name="adj" fmla="val 35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descr="图片包含 橙子, 黑暗, 前, 大&#10;&#10;描述已自动生成"/>
          <p:cNvPicPr>
            <a:picLocks noChangeAspect="1"/>
          </p:cNvPicPr>
          <p:nvPr userDrawn="1"/>
        </p:nvPicPr>
        <p:blipFill rotWithShape="1">
          <a:blip r:embed="rId3">
            <a:extLst>
              <a:ext uri="{28A0092B-C50C-407E-A947-70E740481C1C}">
                <a14:useLocalDpi xmlns:a14="http://schemas.microsoft.com/office/drawing/2010/main" val="0"/>
              </a:ext>
            </a:extLst>
          </a:blip>
          <a:srcRect t="79594" r="10988"/>
          <a:stretch>
            <a:fillRect/>
          </a:stretch>
        </p:blipFill>
        <p:spPr>
          <a:xfrm>
            <a:off x="0" y="6022427"/>
            <a:ext cx="12192000" cy="8355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36497-C147-4CEA-A840-8FB77A83B78C}"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D70EDB8-BD66-44BD-BA21-56227CDFA89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image" Target="../media/image2.png"/><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3" Type="http://schemas.openxmlformats.org/officeDocument/2006/relationships/slideLayout" Target="../slideLayouts/slideLayout5.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image" Target="../media/image2.png"/><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3" Type="http://schemas.openxmlformats.org/officeDocument/2006/relationships/slideLayout" Target="../slideLayouts/slideLayout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image" Target="../media/image2.png"/><Relationship Id="rId3" Type="http://schemas.openxmlformats.org/officeDocument/2006/relationships/image" Target="../media/image3.png"/><Relationship Id="rId21" Type="http://schemas.openxmlformats.org/officeDocument/2006/relationships/slideLayout" Target="../slideLayouts/slideLayout2.xml"/><Relationship Id="rId20" Type="http://schemas.openxmlformats.org/officeDocument/2006/relationships/tags" Target="../tags/tag16.xml"/><Relationship Id="rId2" Type="http://schemas.openxmlformats.org/officeDocument/2006/relationships/image" Target="../media/image5.png"/><Relationship Id="rId19" Type="http://schemas.openxmlformats.org/officeDocument/2006/relationships/tags" Target="../tags/tag15.xml"/><Relationship Id="rId18" Type="http://schemas.openxmlformats.org/officeDocument/2006/relationships/tags" Target="../tags/tag14.xml"/><Relationship Id="rId17" Type="http://schemas.openxmlformats.org/officeDocument/2006/relationships/tags" Target="../tags/tag13.xml"/><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3" Type="http://schemas.openxmlformats.org/officeDocument/2006/relationships/slideLayout" Target="../slideLayouts/slideLayout5.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image" Target="../media/image2.png"/><Relationship Id="rId4" Type="http://schemas.openxmlformats.org/officeDocument/2006/relationships/image" Target="../media/image3.png"/><Relationship Id="rId3" Type="http://schemas.openxmlformats.org/officeDocument/2006/relationships/image" Target="../media/image5.png"/><Relationship Id="rId2" Type="http://schemas.openxmlformats.org/officeDocument/2006/relationships/image" Target="../media/image4.png"/><Relationship Id="rId13" Type="http://schemas.openxmlformats.org/officeDocument/2006/relationships/slideLayout" Target="../slideLayouts/slideLayout5.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游戏机, 桌子, 橙子, 电脑&#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图片 门" descr="图片包含 游戏机&#10;&#10;描述已自动生成"/>
          <p:cNvPicPr>
            <a:picLocks noChangeAspect="1"/>
          </p:cNvPicPr>
          <p:nvPr/>
        </p:nvPicPr>
        <p:blipFill rotWithShape="1">
          <a:blip r:embed="rId2">
            <a:extLst>
              <a:ext uri="{28A0092B-C50C-407E-A947-70E740481C1C}">
                <a14:useLocalDpi xmlns:a14="http://schemas.microsoft.com/office/drawing/2010/main" val="0"/>
              </a:ext>
            </a:extLst>
          </a:blip>
          <a:srcRect l="39672" t="39290" r="38947" b="45191"/>
          <a:stretch>
            <a:fillRect/>
          </a:stretch>
        </p:blipFill>
        <p:spPr>
          <a:xfrm rot="-60000">
            <a:off x="1792257" y="2967500"/>
            <a:ext cx="8607486" cy="3123801"/>
          </a:xfrm>
          <a:prstGeom prst="rect">
            <a:avLst/>
          </a:prstGeom>
        </p:spPr>
      </p:pic>
      <p:pic>
        <p:nvPicPr>
          <p:cNvPr id="7" name="图片 6" descr="图片包含 游戏机, 飞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7571"/>
          <a:stretch>
            <a:fillRect/>
          </a:stretch>
        </p:blipFill>
        <p:spPr>
          <a:xfrm>
            <a:off x="0" y="3890500"/>
            <a:ext cx="12192000" cy="2967500"/>
          </a:xfrm>
          <a:prstGeom prst="rect">
            <a:avLst/>
          </a:prstGeom>
        </p:spPr>
      </p:pic>
      <p:pic>
        <p:nvPicPr>
          <p:cNvPr id="11" name="图片 10" descr="图片包含 橙子, 黑暗, 前, 大&#10;&#10;描述已自动生成"/>
          <p:cNvPicPr>
            <a:picLocks noChangeAspect="1"/>
          </p:cNvPicPr>
          <p:nvPr/>
        </p:nvPicPr>
        <p:blipFill rotWithShape="1">
          <a:blip r:embed="rId4">
            <a:extLst>
              <a:ext uri="{28A0092B-C50C-407E-A947-70E740481C1C}">
                <a14:useLocalDpi xmlns:a14="http://schemas.microsoft.com/office/drawing/2010/main" val="0"/>
              </a:ext>
            </a:extLst>
          </a:blip>
          <a:srcRect t="79594"/>
          <a:stretch>
            <a:fillRect/>
          </a:stretch>
        </p:blipFill>
        <p:spPr>
          <a:xfrm>
            <a:off x="0" y="5388679"/>
            <a:ext cx="12192000" cy="1469321"/>
          </a:xfrm>
          <a:prstGeom prst="rect">
            <a:avLst/>
          </a:prstGeom>
        </p:spPr>
      </p:pic>
      <p:sp>
        <p:nvSpPr>
          <p:cNvPr id="5" name="矩形 4"/>
          <p:cNvSpPr/>
          <p:nvPr/>
        </p:nvSpPr>
        <p:spPr>
          <a:xfrm>
            <a:off x="4392420" y="3435359"/>
            <a:ext cx="3686560" cy="306705"/>
          </a:xfrm>
          <a:prstGeom prst="rect">
            <a:avLst/>
          </a:prstGeom>
        </p:spPr>
        <p:txBody>
          <a:bodyPr wrap="square">
            <a:spAutoFit/>
          </a:bodyPr>
          <a:lstStyle/>
          <a:p>
            <a:pPr algn="ctr" defTabSz="914400" fontAlgn="base">
              <a:spcBef>
                <a:spcPct val="0"/>
              </a:spcBef>
              <a:spcAft>
                <a:spcPct val="0"/>
              </a:spcAft>
              <a:defRPr/>
            </a:pPr>
            <a:r>
              <a:rPr lang="zh-CN" altLang="en-US" sz="1400" b="1" kern="0" dirty="0">
                <a:ln w="3175">
                  <a:noFill/>
                </a:ln>
                <a:solidFill>
                  <a:srgbClr val="FFEDC2"/>
                </a:solidFill>
                <a:cs typeface="+mn-ea"/>
                <a:sym typeface="+mn-lt"/>
              </a:rPr>
              <a:t>党委办公室  宣</a:t>
            </a:r>
            <a:endParaRPr lang="zh-CN" altLang="en-US" sz="1400" b="1" kern="0" dirty="0">
              <a:ln w="3175">
                <a:noFill/>
              </a:ln>
              <a:solidFill>
                <a:srgbClr val="FFEDC2"/>
              </a:solidFill>
              <a:cs typeface="+mn-ea"/>
              <a:sym typeface="+mn-lt"/>
            </a:endParaRPr>
          </a:p>
        </p:txBody>
      </p:sp>
      <p:grpSp>
        <p:nvGrpSpPr>
          <p:cNvPr id="13" name="组合 12"/>
          <p:cNvGrpSpPr/>
          <p:nvPr/>
        </p:nvGrpSpPr>
        <p:grpSpPr>
          <a:xfrm>
            <a:off x="2189733" y="2826330"/>
            <a:ext cx="7666001" cy="461665"/>
            <a:chOff x="3336260" y="3061280"/>
            <a:chExt cx="5851770" cy="461665"/>
          </a:xfrm>
        </p:grpSpPr>
        <p:sp>
          <p:nvSpPr>
            <p:cNvPr id="10" name="文本框 9"/>
            <p:cNvSpPr txBox="1"/>
            <p:nvPr/>
          </p:nvSpPr>
          <p:spPr>
            <a:xfrm>
              <a:off x="3336260" y="3061280"/>
              <a:ext cx="5851770" cy="461665"/>
            </a:xfrm>
            <a:prstGeom prst="rect">
              <a:avLst/>
            </a:prstGeom>
            <a:noFill/>
          </p:spPr>
          <p:txBody>
            <a:bodyPr wrap="square" rtlCol="0">
              <a:spAutoFit/>
            </a:bodyPr>
            <a:lstStyle/>
            <a:p>
              <a:pPr algn="dist"/>
              <a:r>
                <a:rPr lang="zh-CN" altLang="en-US" sz="2400" b="1" dirty="0">
                  <a:solidFill>
                    <a:srgbClr val="FFEDC2"/>
                  </a:solidFill>
                  <a:cs typeface="+mn-ea"/>
                  <a:sym typeface="+mn-lt"/>
                </a:rPr>
                <a:t>“四史”学习</a:t>
              </a:r>
              <a:r>
                <a:rPr lang="zh-CN" altLang="en-US" sz="2400" b="1">
                  <a:solidFill>
                    <a:srgbClr val="FFEDC2"/>
                  </a:solidFill>
                  <a:cs typeface="+mn-ea"/>
                  <a:sym typeface="+mn-lt"/>
                </a:rPr>
                <a:t>教育之新中国</a:t>
              </a:r>
              <a:r>
                <a:rPr lang="zh-CN" altLang="en-US" sz="2400" b="1" dirty="0">
                  <a:solidFill>
                    <a:srgbClr val="FFEDC2"/>
                  </a:solidFill>
                  <a:cs typeface="+mn-ea"/>
                  <a:sym typeface="+mn-lt"/>
                </a:rPr>
                <a:t>社会主义发展史</a:t>
              </a:r>
              <a:endParaRPr lang="zh-CN" altLang="en-US" sz="2400" b="1" dirty="0">
                <a:solidFill>
                  <a:srgbClr val="FFEDC2"/>
                </a:solidFill>
                <a:cs typeface="+mn-ea"/>
                <a:sym typeface="+mn-lt"/>
              </a:endParaRPr>
            </a:p>
          </p:txBody>
        </p:sp>
        <p:sp>
          <p:nvSpPr>
            <p:cNvPr id="12" name="圆角矩形 5"/>
            <p:cNvSpPr/>
            <p:nvPr/>
          </p:nvSpPr>
          <p:spPr>
            <a:xfrm>
              <a:off x="3373545" y="3074312"/>
              <a:ext cx="5814484" cy="435601"/>
            </a:xfrm>
            <a:prstGeom prst="roundRect">
              <a:avLst>
                <a:gd name="adj" fmla="val 50000"/>
              </a:avLst>
            </a:prstGeom>
            <a:noFill/>
            <a:ln>
              <a:gradFill>
                <a:gsLst>
                  <a:gs pos="0">
                    <a:schemeClr val="accent1">
                      <a:lumMod val="5000"/>
                      <a:lumOff val="95000"/>
                    </a:schemeClr>
                  </a:gs>
                  <a:gs pos="100000">
                    <a:srgbClr val="EEBB3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zh-CN" altLang="en-US">
                <a:solidFill>
                  <a:srgbClr val="FFEDC2"/>
                </a:solidFill>
                <a:cs typeface="+mn-ea"/>
                <a:sym typeface="+mn-lt"/>
              </a:endParaRPr>
            </a:p>
          </p:txBody>
        </p:sp>
      </p:grpSp>
      <p:pic>
        <p:nvPicPr>
          <p:cNvPr id="22" name="图片 21" descr="图片包含 标志, 停止, 游戏机, 城市&#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8038" y="448281"/>
            <a:ext cx="892890" cy="879497"/>
          </a:xfrm>
          <a:prstGeom prst="rect">
            <a:avLst/>
          </a:prstGeom>
        </p:spPr>
      </p:pic>
      <p:pic>
        <p:nvPicPr>
          <p:cNvPr id="24" name="图片 23" descr="图片包含 游戏机, 画&#10;&#10;描述已自动生成"/>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2100" y="1469321"/>
            <a:ext cx="9067800" cy="145555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anim calcmode="lin" valueType="num">
                                      <p:cBhvr>
                                        <p:cTn id="12" dur="750" fill="hold"/>
                                        <p:tgtEl>
                                          <p:spTgt spid="11"/>
                                        </p:tgtEl>
                                        <p:attrNameLst>
                                          <p:attrName>ppt_x</p:attrName>
                                        </p:attrNameLst>
                                      </p:cBhvr>
                                      <p:tavLst>
                                        <p:tav tm="0">
                                          <p:val>
                                            <p:strVal val="#ppt_x"/>
                                          </p:val>
                                        </p:tav>
                                        <p:tav tm="100000">
                                          <p:val>
                                            <p:strVal val="#ppt_x"/>
                                          </p:val>
                                        </p:tav>
                                      </p:tavLst>
                                    </p:anim>
                                    <p:anim calcmode="lin" valueType="num">
                                      <p:cBhvr>
                                        <p:cTn id="13" dur="75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750"/>
                                        <p:tgtEl>
                                          <p:spTgt spid="20"/>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anim calcmode="lin" valueType="num">
                                      <p:cBhvr>
                                        <p:cTn id="22" dur="750" fill="hold"/>
                                        <p:tgtEl>
                                          <p:spTgt spid="7"/>
                                        </p:tgtEl>
                                        <p:attrNameLst>
                                          <p:attrName>ppt_x</p:attrName>
                                        </p:attrNameLst>
                                      </p:cBhvr>
                                      <p:tavLst>
                                        <p:tav tm="0">
                                          <p:val>
                                            <p:strVal val="#ppt_x"/>
                                          </p:val>
                                        </p:tav>
                                        <p:tav tm="100000">
                                          <p:val>
                                            <p:strVal val="#ppt_x"/>
                                          </p:val>
                                        </p:tav>
                                      </p:tavLst>
                                    </p:anim>
                                    <p:anim calcmode="lin" valueType="num">
                                      <p:cBhvr>
                                        <p:cTn id="23" dur="75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750" fill="hold"/>
                                        <p:tgtEl>
                                          <p:spTgt spid="24"/>
                                        </p:tgtEl>
                                        <p:attrNameLst>
                                          <p:attrName>ppt_w</p:attrName>
                                        </p:attrNameLst>
                                      </p:cBhvr>
                                      <p:tavLst>
                                        <p:tav tm="0">
                                          <p:val>
                                            <p:fltVal val="0"/>
                                          </p:val>
                                        </p:tav>
                                        <p:tav tm="100000">
                                          <p:val>
                                            <p:strVal val="#ppt_w"/>
                                          </p:val>
                                        </p:tav>
                                      </p:tavLst>
                                    </p:anim>
                                    <p:anim calcmode="lin" valueType="num">
                                      <p:cBhvr>
                                        <p:cTn id="28" dur="750" fill="hold"/>
                                        <p:tgtEl>
                                          <p:spTgt spid="24"/>
                                        </p:tgtEl>
                                        <p:attrNameLst>
                                          <p:attrName>ppt_h</p:attrName>
                                        </p:attrNameLst>
                                      </p:cBhvr>
                                      <p:tavLst>
                                        <p:tav tm="0">
                                          <p:val>
                                            <p:fltVal val="0"/>
                                          </p:val>
                                        </p:tav>
                                        <p:tav tm="100000">
                                          <p:val>
                                            <p:strVal val="#ppt_h"/>
                                          </p:val>
                                        </p:tav>
                                      </p:tavLst>
                                    </p:anim>
                                    <p:animEffect transition="in" filter="fade">
                                      <p:cBhvr>
                                        <p:cTn id="29" dur="750"/>
                                        <p:tgtEl>
                                          <p:spTgt spid="24"/>
                                        </p:tgtEl>
                                      </p:cBhvr>
                                    </p:animEffect>
                                  </p:childTnLst>
                                </p:cTn>
                              </p:par>
                            </p:childTnLst>
                          </p:cTn>
                        </p:par>
                        <p:par>
                          <p:cTn id="30" fill="hold">
                            <p:stCondLst>
                              <p:cond delay="5000"/>
                            </p:stCondLst>
                            <p:childTnLst>
                              <p:par>
                                <p:cTn id="31" presetID="12" presetClass="entr" presetSubtype="4"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750"/>
                                        <p:tgtEl>
                                          <p:spTgt spid="13"/>
                                        </p:tgtEl>
                                        <p:attrNameLst>
                                          <p:attrName>ppt_y</p:attrName>
                                        </p:attrNameLst>
                                      </p:cBhvr>
                                      <p:tavLst>
                                        <p:tav tm="0">
                                          <p:val>
                                            <p:strVal val="#ppt_y+#ppt_h*1.125000"/>
                                          </p:val>
                                        </p:tav>
                                        <p:tav tm="100000">
                                          <p:val>
                                            <p:strVal val="#ppt_y"/>
                                          </p:val>
                                        </p:tav>
                                      </p:tavLst>
                                    </p:anim>
                                    <p:animEffect transition="in" filter="wipe(up)">
                                      <p:cBhvr>
                                        <p:cTn id="34" dur="750"/>
                                        <p:tgtEl>
                                          <p:spTgt spid="13"/>
                                        </p:tgtEl>
                                      </p:cBhvr>
                                    </p:animEffect>
                                  </p:childTnLst>
                                </p:cTn>
                              </p:par>
                            </p:childTnLst>
                          </p:cTn>
                        </p:par>
                        <p:par>
                          <p:cTn id="35" fill="hold">
                            <p:stCondLst>
                              <p:cond delay="6000"/>
                            </p:stCondLst>
                            <p:childTnLst>
                              <p:par>
                                <p:cTn id="36" presetID="22" presetClass="entr" presetSubtype="4"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750"/>
                                        <p:tgtEl>
                                          <p:spTgt spid="5"/>
                                        </p:tgtEl>
                                      </p:cBhvr>
                                    </p:animEffect>
                                  </p:childTnLst>
                                </p:cTn>
                              </p:par>
                            </p:childTnLst>
                          </p:cTn>
                        </p:par>
                        <p:par>
                          <p:cTn id="39" fill="hold">
                            <p:stCondLst>
                              <p:cond delay="7000"/>
                            </p:stCondLst>
                            <p:childTnLst>
                              <p:par>
                                <p:cTn id="40" presetID="21" presetClass="entr" presetSubtype="1"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heel(1)">
                                      <p:cBhvr>
                                        <p:cTn id="42"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9"/>
          <p:cNvSpPr txBox="1"/>
          <p:nvPr/>
        </p:nvSpPr>
        <p:spPr>
          <a:xfrm>
            <a:off x="1189344" y="1406344"/>
            <a:ext cx="3142207" cy="477054"/>
          </a:xfrm>
          <a:prstGeom prst="rect">
            <a:avLst/>
          </a:prstGeom>
          <a:noFill/>
        </p:spPr>
        <p:txBody>
          <a:bodyPr wrap="none" rtlCol="0">
            <a:spAutoFit/>
          </a:bodyPr>
          <a:lstStyle/>
          <a:p>
            <a:pPr lvl="0" algn="ctr">
              <a:defRPr/>
            </a:pPr>
            <a:r>
              <a:rPr lang="zh-CN" altLang="en-US" sz="2500" b="1" dirty="0">
                <a:solidFill>
                  <a:srgbClr val="C00000"/>
                </a:solidFill>
                <a:cs typeface="+mn-ea"/>
                <a:sym typeface="+mn-lt"/>
              </a:rPr>
              <a:t>社会主义制度的确立</a:t>
            </a:r>
            <a:endParaRPr kumimoji="0" lang="zh-CN" altLang="en-US" sz="2500" b="1" i="0" u="none" strike="noStrike" kern="1200" cap="none" spc="0" normalizeH="0" baseline="0" noProof="0" dirty="0">
              <a:ln>
                <a:noFill/>
              </a:ln>
              <a:solidFill>
                <a:srgbClr val="C00000"/>
              </a:solidFill>
              <a:effectLst/>
              <a:uLnTx/>
              <a:uFillTx/>
              <a:cs typeface="+mn-ea"/>
              <a:sym typeface="+mn-lt"/>
            </a:endParaRPr>
          </a:p>
        </p:txBody>
      </p:sp>
      <p:grpSp>
        <p:nvGrpSpPr>
          <p:cNvPr id="2" name="组合 1"/>
          <p:cNvGrpSpPr/>
          <p:nvPr/>
        </p:nvGrpSpPr>
        <p:grpSpPr>
          <a:xfrm>
            <a:off x="1092200" y="2066280"/>
            <a:ext cx="10007600" cy="3733324"/>
            <a:chOff x="1092200" y="2066280"/>
            <a:chExt cx="10007600" cy="3733324"/>
          </a:xfrm>
        </p:grpSpPr>
        <p:sp>
          <p:nvSpPr>
            <p:cNvPr id="8" name="矩形 7"/>
            <p:cNvSpPr/>
            <p:nvPr/>
          </p:nvSpPr>
          <p:spPr>
            <a:xfrm>
              <a:off x="1321773" y="2728520"/>
              <a:ext cx="9521935" cy="2365807"/>
            </a:xfrm>
            <a:prstGeom prst="rect">
              <a:avLst/>
            </a:prstGeom>
          </p:spPr>
          <p:txBody>
            <a:bodyPr wrap="square" lIns="105571" tIns="52784" rIns="105571" bIns="52784">
              <a:spAutoFit/>
            </a:bodyPr>
            <a:lstStyle/>
            <a:p>
              <a:pPr lvl="0" algn="just">
                <a:lnSpc>
                  <a:spcPct val="150000"/>
                </a:lnSpc>
                <a:buClr>
                  <a:srgbClr val="C00000"/>
                </a:buClr>
                <a:defRPr/>
              </a:pPr>
              <a:r>
                <a:rPr lang="zh-CN" altLang="en-US" sz="2000" dirty="0">
                  <a:solidFill>
                    <a:srgbClr val="E7E6E6">
                      <a:lumMod val="10000"/>
                    </a:srgbClr>
                  </a:solidFill>
                  <a:cs typeface="+mn-ea"/>
                  <a:sym typeface="+mn-lt"/>
                </a:rPr>
                <a:t>从新民主主义到社会主义的过渡，不仅仅是一种社会的变革，更是一个国家历史基调的奠定。过渡时期总路线反映了历史的必然性，是完全正确的。整体上来说，在一个</a:t>
              </a:r>
              <a:r>
                <a:rPr lang="en-US" altLang="zh-CN" sz="2000" dirty="0">
                  <a:solidFill>
                    <a:srgbClr val="E7E6E6">
                      <a:lumMod val="10000"/>
                    </a:srgbClr>
                  </a:solidFill>
                  <a:cs typeface="+mn-ea"/>
                  <a:sym typeface="+mn-lt"/>
                </a:rPr>
                <a:t>4</a:t>
              </a:r>
              <a:r>
                <a:rPr lang="zh-CN" altLang="en-US" sz="2000" dirty="0">
                  <a:solidFill>
                    <a:srgbClr val="E7E6E6">
                      <a:lumMod val="10000"/>
                    </a:srgbClr>
                  </a:solidFill>
                  <a:cs typeface="+mn-ea"/>
                  <a:sym typeface="+mn-lt"/>
                </a:rPr>
                <a:t>亿人口的大国中比较顺利地实现如此复杂、困难和深刻的制度转型，促进工农业和国民经济的发展，是中国历史上伟大的胜利。不得不说，社会主义制度的确立，是新中国社会主义发展史的基石。  　</a:t>
              </a:r>
              <a:endParaRPr kumimoji="0" lang="zh-CN" altLang="en-US" sz="2000" b="0" i="0" u="none" strike="noStrike" kern="1200" cap="none" spc="0" normalizeH="0" baseline="0" noProof="0" dirty="0">
                <a:ln>
                  <a:noFill/>
                </a:ln>
                <a:solidFill>
                  <a:srgbClr val="E7E6E6">
                    <a:lumMod val="10000"/>
                  </a:srgbClr>
                </a:solidFill>
                <a:effectLst/>
                <a:uLnTx/>
                <a:uFillTx/>
                <a:cs typeface="+mn-ea"/>
                <a:sym typeface="+mn-lt"/>
              </a:endParaRPr>
            </a:p>
          </p:txBody>
        </p:sp>
        <p:sp>
          <p:nvSpPr>
            <p:cNvPr id="9" name="矩形: 圆角 8"/>
            <p:cNvSpPr/>
            <p:nvPr/>
          </p:nvSpPr>
          <p:spPr>
            <a:xfrm>
              <a:off x="1092200" y="2066280"/>
              <a:ext cx="10007600" cy="3733324"/>
            </a:xfrm>
            <a:prstGeom prst="roundRect">
              <a:avLst>
                <a:gd name="adj" fmla="val 3649"/>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16" presetClass="entr" presetSubtype="2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Horizontal)">
                                      <p:cBhvr>
                                        <p:cTn id="1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游戏机, 桌子, 橙子, 电脑&#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p:cNvSpPr/>
          <p:nvPr/>
        </p:nvSpPr>
        <p:spPr>
          <a:xfrm>
            <a:off x="2235200" y="1327777"/>
            <a:ext cx="7759700" cy="4060902"/>
          </a:xfrm>
          <a:prstGeom prst="roundRect">
            <a:avLst>
              <a:gd name="adj" fmla="val 140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门" descr="图片包含 游戏机&#10;&#10;描述已自动生成"/>
          <p:cNvPicPr>
            <a:picLocks noChangeAspect="1"/>
          </p:cNvPicPr>
          <p:nvPr/>
        </p:nvPicPr>
        <p:blipFill rotWithShape="1">
          <a:blip r:embed="rId2">
            <a:extLst>
              <a:ext uri="{28A0092B-C50C-407E-A947-70E740481C1C}">
                <a14:useLocalDpi xmlns:a14="http://schemas.microsoft.com/office/drawing/2010/main" val="0"/>
              </a:ext>
            </a:extLst>
          </a:blip>
          <a:srcRect l="39672" t="39290" r="38947" b="45191"/>
          <a:stretch>
            <a:fillRect/>
          </a:stretch>
        </p:blipFill>
        <p:spPr>
          <a:xfrm rot="-60000">
            <a:off x="2567020" y="3543328"/>
            <a:ext cx="7057961" cy="2561452"/>
          </a:xfrm>
          <a:prstGeom prst="rect">
            <a:avLst/>
          </a:prstGeom>
        </p:spPr>
      </p:pic>
      <p:pic>
        <p:nvPicPr>
          <p:cNvPr id="7" name="图片 6" descr="图片包含 游戏机, 飞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7571"/>
          <a:stretch>
            <a:fillRect/>
          </a:stretch>
        </p:blipFill>
        <p:spPr>
          <a:xfrm>
            <a:off x="0" y="3890500"/>
            <a:ext cx="12192000" cy="2967500"/>
          </a:xfrm>
          <a:prstGeom prst="rect">
            <a:avLst/>
          </a:prstGeom>
        </p:spPr>
      </p:pic>
      <p:pic>
        <p:nvPicPr>
          <p:cNvPr id="11" name="图片 10" descr="图片包含 橙子, 黑暗, 前, 大&#10;&#10;描述已自动生成"/>
          <p:cNvPicPr>
            <a:picLocks noChangeAspect="1"/>
          </p:cNvPicPr>
          <p:nvPr/>
        </p:nvPicPr>
        <p:blipFill rotWithShape="1">
          <a:blip r:embed="rId4">
            <a:extLst>
              <a:ext uri="{28A0092B-C50C-407E-A947-70E740481C1C}">
                <a14:useLocalDpi xmlns:a14="http://schemas.microsoft.com/office/drawing/2010/main" val="0"/>
              </a:ext>
            </a:extLst>
          </a:blip>
          <a:srcRect t="79594"/>
          <a:stretch>
            <a:fillRect/>
          </a:stretch>
        </p:blipFill>
        <p:spPr>
          <a:xfrm>
            <a:off x="0" y="5388679"/>
            <a:ext cx="12192000" cy="1469321"/>
          </a:xfrm>
          <a:prstGeom prst="rect">
            <a:avLst/>
          </a:prstGeom>
        </p:spPr>
      </p:pic>
      <p:pic>
        <p:nvPicPr>
          <p:cNvPr id="22" name="图片 21" descr="图片包含 标志, 停止, 游戏机, 城市&#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8038" y="448281"/>
            <a:ext cx="892890" cy="879497"/>
          </a:xfrm>
          <a:prstGeom prst="rect">
            <a:avLst/>
          </a:prstGeom>
        </p:spPr>
      </p:pic>
      <p:grpSp>
        <p:nvGrpSpPr>
          <p:cNvPr id="6" name="组合 5"/>
          <p:cNvGrpSpPr/>
          <p:nvPr/>
        </p:nvGrpSpPr>
        <p:grpSpPr>
          <a:xfrm>
            <a:off x="4271798" y="1562651"/>
            <a:ext cx="3648404" cy="804030"/>
            <a:chOff x="4437470" y="1334246"/>
            <a:chExt cx="3648404" cy="804030"/>
          </a:xfrm>
        </p:grpSpPr>
        <p:sp>
          <p:nvSpPr>
            <p:cNvPr id="15" name="Aitds5"/>
            <p:cNvSpPr txBox="1"/>
            <p:nvPr>
              <p:custDataLst>
                <p:tags r:id="rId6"/>
              </p:custDataLst>
            </p:nvPr>
          </p:nvSpPr>
          <p:spPr>
            <a:xfrm>
              <a:off x="4437470" y="1334246"/>
              <a:ext cx="1267876"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rgbClr val="C00000"/>
                  </a:solidFill>
                  <a:effectLst/>
                  <a:uLnTx/>
                  <a:uFillTx/>
                  <a:latin typeface="+mn-lt"/>
                  <a:ea typeface="+mn-ea"/>
                  <a:cs typeface="+mn-ea"/>
                  <a:sym typeface="+mn-lt"/>
                </a:rPr>
                <a:t>第</a:t>
              </a:r>
              <a:endParaRPr kumimoji="0" lang="zh-CN" altLang="en-US" sz="4400" b="1" i="0" u="none" strike="noStrike" kern="0" cap="none" spc="0" normalizeH="0" baseline="0" noProof="0" dirty="0">
                <a:ln w="3175">
                  <a:noFill/>
                </a:ln>
                <a:solidFill>
                  <a:srgbClr val="C00000"/>
                </a:solidFill>
                <a:effectLst/>
                <a:uLnTx/>
                <a:uFillTx/>
                <a:latin typeface="+mn-lt"/>
                <a:ea typeface="+mn-ea"/>
                <a:cs typeface="+mn-ea"/>
                <a:sym typeface="+mn-lt"/>
              </a:endParaRPr>
            </a:p>
          </p:txBody>
        </p:sp>
        <p:sp>
          <p:nvSpPr>
            <p:cNvPr id="16" name="Aitds6"/>
            <p:cNvSpPr txBox="1"/>
            <p:nvPr>
              <p:custDataLst>
                <p:tags r:id="rId7"/>
              </p:custDataLst>
            </p:nvPr>
          </p:nvSpPr>
          <p:spPr>
            <a:xfrm>
              <a:off x="6933746" y="1334246"/>
              <a:ext cx="1152128"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rgbClr val="C00000"/>
                  </a:solidFill>
                  <a:effectLst/>
                  <a:uLnTx/>
                  <a:uFillTx/>
                  <a:latin typeface="+mn-lt"/>
                  <a:ea typeface="+mn-ea"/>
                  <a:cs typeface="+mn-ea"/>
                  <a:sym typeface="+mn-lt"/>
                </a:rPr>
                <a:t>章</a:t>
              </a:r>
              <a:endParaRPr kumimoji="0" lang="zh-CN" altLang="en-US" sz="4400" b="1" i="0" u="none" strike="noStrike" kern="0" cap="none" spc="0" normalizeH="0" baseline="0" noProof="0" dirty="0">
                <a:ln w="3175">
                  <a:noFill/>
                </a:ln>
                <a:solidFill>
                  <a:srgbClr val="C00000"/>
                </a:solidFill>
                <a:effectLst/>
                <a:uLnTx/>
                <a:uFillTx/>
                <a:latin typeface="+mn-lt"/>
                <a:ea typeface="+mn-ea"/>
                <a:cs typeface="+mn-ea"/>
                <a:sym typeface="+mn-lt"/>
              </a:endParaRPr>
            </a:p>
          </p:txBody>
        </p:sp>
      </p:grpSp>
      <p:grpSp>
        <p:nvGrpSpPr>
          <p:cNvPr id="17" name="Aitds7"/>
          <p:cNvGrpSpPr/>
          <p:nvPr>
            <p:custDataLst>
              <p:tags r:id="rId8"/>
            </p:custDataLst>
          </p:nvPr>
        </p:nvGrpSpPr>
        <p:grpSpPr>
          <a:xfrm>
            <a:off x="5378191" y="1410445"/>
            <a:ext cx="1435618" cy="1108443"/>
            <a:chOff x="3396243" y="987574"/>
            <a:chExt cx="1258902" cy="972000"/>
          </a:xfrm>
          <a:solidFill>
            <a:srgbClr val="C00000"/>
          </a:solidFill>
        </p:grpSpPr>
        <p:sp>
          <p:nvSpPr>
            <p:cNvPr id="18" name="Aitds7-1"/>
            <p:cNvSpPr/>
            <p:nvPr>
              <p:custDataLst>
                <p:tags r:id="rId9"/>
              </p:custDataLst>
            </p:nvPr>
          </p:nvSpPr>
          <p:spPr>
            <a:xfrm>
              <a:off x="3528557" y="987574"/>
              <a:ext cx="972000" cy="972000"/>
            </a:xfrm>
            <a:prstGeom prst="ellipse">
              <a:avLst/>
            </a:prstGeom>
            <a:grpFill/>
            <a:ln w="25400" cap="flat" cmpd="sng" algn="ctr">
              <a:solidFill>
                <a:schemeClr val="bg1"/>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C00000"/>
                </a:solidFill>
                <a:effectLst/>
                <a:uLnTx/>
                <a:uFillTx/>
                <a:cs typeface="+mn-ea"/>
                <a:sym typeface="+mn-lt"/>
              </a:endParaRPr>
            </a:p>
          </p:txBody>
        </p:sp>
        <p:sp>
          <p:nvSpPr>
            <p:cNvPr id="19" name="Aitds7-2"/>
            <p:cNvSpPr/>
            <p:nvPr>
              <p:custDataLst>
                <p:tags r:id="rId10"/>
              </p:custDataLst>
            </p:nvPr>
          </p:nvSpPr>
          <p:spPr>
            <a:xfrm>
              <a:off x="3618557" y="1077573"/>
              <a:ext cx="792000" cy="792000"/>
            </a:xfrm>
            <a:prstGeom prst="ellipse">
              <a:avLst/>
            </a:prstGeom>
            <a:grpFill/>
            <a:ln w="34925" cap="flat" cmpd="sng" algn="ctr">
              <a:solidFill>
                <a:schemeClr val="bg1"/>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C00000"/>
                </a:solidFill>
                <a:effectLst/>
                <a:uLnTx/>
                <a:uFillTx/>
                <a:cs typeface="+mn-ea"/>
                <a:sym typeface="+mn-lt"/>
              </a:endParaRPr>
            </a:p>
          </p:txBody>
        </p:sp>
        <p:sp>
          <p:nvSpPr>
            <p:cNvPr id="21" name="Aitds7-3"/>
            <p:cNvSpPr txBox="1"/>
            <p:nvPr>
              <p:custDataLst>
                <p:tags r:id="rId11"/>
              </p:custDataLst>
            </p:nvPr>
          </p:nvSpPr>
          <p:spPr>
            <a:xfrm>
              <a:off x="3396243" y="1071023"/>
              <a:ext cx="1258902" cy="759036"/>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800" b="1" i="0" u="none" strike="noStrike" kern="0" cap="none" spc="0" normalizeH="0" baseline="0" noProof="0">
                  <a:ln w="3175">
                    <a:noFill/>
                  </a:ln>
                  <a:solidFill>
                    <a:schemeClr val="bg1"/>
                  </a:solidFill>
                  <a:effectLst/>
                  <a:uLnTx/>
                  <a:uFillTx/>
                  <a:latin typeface="+mn-lt"/>
                  <a:ea typeface="+mn-ea"/>
                  <a:cs typeface="+mn-ea"/>
                  <a:sym typeface="+mn-lt"/>
                </a:rPr>
                <a:t>03</a:t>
              </a:r>
              <a:endParaRPr kumimoji="0" lang="zh-CN" altLang="en-US" sz="4800" b="1" i="0" u="none" strike="noStrike" kern="0" cap="none" spc="0" normalizeH="0" baseline="0" noProof="0" dirty="0">
                <a:ln w="3175">
                  <a:noFill/>
                </a:ln>
                <a:solidFill>
                  <a:schemeClr val="bg1"/>
                </a:solidFill>
                <a:effectLst/>
                <a:uLnTx/>
                <a:uFillTx/>
                <a:latin typeface="+mn-lt"/>
                <a:ea typeface="+mn-ea"/>
                <a:cs typeface="+mn-ea"/>
                <a:sym typeface="+mn-lt"/>
              </a:endParaRPr>
            </a:p>
          </p:txBody>
        </p:sp>
      </p:grpSp>
      <p:sp>
        <p:nvSpPr>
          <p:cNvPr id="23" name="Aitds8"/>
          <p:cNvSpPr txBox="1"/>
          <p:nvPr>
            <p:custDataLst>
              <p:tags r:id="rId12"/>
            </p:custDataLst>
          </p:nvPr>
        </p:nvSpPr>
        <p:spPr>
          <a:xfrm>
            <a:off x="2029746" y="2486990"/>
            <a:ext cx="8170607" cy="1569660"/>
          </a:xfrm>
          <a:prstGeom prst="rect">
            <a:avLst/>
          </a:prstGeom>
          <a:noFill/>
        </p:spPr>
        <p:txBody>
          <a:bodyPr wrap="square" rtlCol="0">
            <a:spAutoFit/>
          </a:bodyPr>
          <a:lstStyle/>
          <a:p>
            <a:pPr lvl="0" algn="ctr" defTabSz="457200"/>
            <a:r>
              <a:rPr lang="zh-CN" altLang="en-US" sz="4800" b="1" kern="0">
                <a:ln w="127">
                  <a:noFill/>
                </a:ln>
                <a:solidFill>
                  <a:srgbClr val="C00000"/>
                </a:solidFill>
                <a:cs typeface="+mn-ea"/>
                <a:sym typeface="+mn-lt"/>
              </a:rPr>
              <a:t>新中国社会主义发展史的</a:t>
            </a:r>
            <a:endParaRPr lang="en-US" altLang="zh-CN" sz="4800" b="1" kern="0">
              <a:ln w="127">
                <a:noFill/>
              </a:ln>
              <a:solidFill>
                <a:srgbClr val="C00000"/>
              </a:solidFill>
              <a:cs typeface="+mn-ea"/>
              <a:sym typeface="+mn-lt"/>
            </a:endParaRPr>
          </a:p>
          <a:p>
            <a:pPr lvl="0" algn="ctr" defTabSz="457200"/>
            <a:r>
              <a:rPr lang="zh-CN" altLang="en-US" sz="4800" b="1" kern="0">
                <a:ln w="127">
                  <a:noFill/>
                </a:ln>
                <a:solidFill>
                  <a:srgbClr val="C00000"/>
                </a:solidFill>
                <a:cs typeface="+mn-ea"/>
                <a:sym typeface="+mn-lt"/>
              </a:rPr>
              <a:t>曲折探索章节</a:t>
            </a:r>
            <a:endParaRPr lang="zh-CN" altLang="en-US" sz="4800" b="1" kern="0">
              <a:ln w="127">
                <a:noFill/>
              </a:ln>
              <a:solidFill>
                <a:srgbClr val="C0000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800" advTm="3000">
        <p:circle/>
      </p:transition>
    </mc:Choice>
    <mc:Fallback>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anim calcmode="lin" valueType="num">
                                      <p:cBhvr>
                                        <p:cTn id="12" dur="750" fill="hold"/>
                                        <p:tgtEl>
                                          <p:spTgt spid="11"/>
                                        </p:tgtEl>
                                        <p:attrNameLst>
                                          <p:attrName>ppt_x</p:attrName>
                                        </p:attrNameLst>
                                      </p:cBhvr>
                                      <p:tavLst>
                                        <p:tav tm="0">
                                          <p:val>
                                            <p:strVal val="#ppt_x"/>
                                          </p:val>
                                        </p:tav>
                                        <p:tav tm="100000">
                                          <p:val>
                                            <p:strVal val="#ppt_x"/>
                                          </p:val>
                                        </p:tav>
                                      </p:tavLst>
                                    </p:anim>
                                    <p:anim calcmode="lin" valueType="num">
                                      <p:cBhvr>
                                        <p:cTn id="13" dur="75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750"/>
                                        <p:tgtEl>
                                          <p:spTgt spid="20"/>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anim calcmode="lin" valueType="num">
                                      <p:cBhvr>
                                        <p:cTn id="22" dur="750" fill="hold"/>
                                        <p:tgtEl>
                                          <p:spTgt spid="7"/>
                                        </p:tgtEl>
                                        <p:attrNameLst>
                                          <p:attrName>ppt_x</p:attrName>
                                        </p:attrNameLst>
                                      </p:cBhvr>
                                      <p:tavLst>
                                        <p:tav tm="0">
                                          <p:val>
                                            <p:strVal val="#ppt_x"/>
                                          </p:val>
                                        </p:tav>
                                        <p:tav tm="100000">
                                          <p:val>
                                            <p:strVal val="#ppt_x"/>
                                          </p:val>
                                        </p:tav>
                                      </p:tavLst>
                                    </p:anim>
                                    <p:anim calcmode="lin" valueType="num">
                                      <p:cBhvr>
                                        <p:cTn id="23" dur="75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2" presetClass="entr" presetSubtype="4"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750"/>
                                        <p:tgtEl>
                                          <p:spTgt spid="3"/>
                                        </p:tgtEl>
                                      </p:cBhvr>
                                    </p:animEffect>
                                  </p:childTnLst>
                                </p:cTn>
                              </p:par>
                            </p:childTnLst>
                          </p:cTn>
                        </p:par>
                        <p:par>
                          <p:cTn id="28" fill="hold">
                            <p:stCondLst>
                              <p:cond delay="50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6000"/>
                            </p:stCondLst>
                            <p:childTnLst>
                              <p:par>
                                <p:cTn id="35" presetID="10"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750"/>
                                        <p:tgtEl>
                                          <p:spTgt spid="6"/>
                                        </p:tgtEl>
                                      </p:cBhvr>
                                    </p:animEffect>
                                  </p:childTnLst>
                                </p:cTn>
                              </p:par>
                            </p:childTnLst>
                          </p:cTn>
                        </p:par>
                        <p:par>
                          <p:cTn id="38" fill="hold">
                            <p:stCondLst>
                              <p:cond delay="7000"/>
                            </p:stCondLst>
                            <p:childTnLst>
                              <p:par>
                                <p:cTn id="39" presetID="22" presetClass="entr" presetSubtype="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750"/>
                                        <p:tgtEl>
                                          <p:spTgt spid="23"/>
                                        </p:tgtEl>
                                      </p:cBhvr>
                                    </p:animEffect>
                                  </p:childTnLst>
                                </p:cTn>
                              </p:par>
                            </p:childTnLst>
                          </p:cTn>
                        </p:par>
                        <p:par>
                          <p:cTn id="42" fill="hold">
                            <p:stCondLst>
                              <p:cond delay="8000"/>
                            </p:stCondLst>
                            <p:childTnLst>
                              <p:par>
                                <p:cTn id="43" presetID="21" presetClass="entr" presetSubtype="1"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heel(1)">
                                      <p:cBhvr>
                                        <p:cTn id="45"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45476" y="2576844"/>
            <a:ext cx="11136923" cy="1559169"/>
            <a:chOff x="445476" y="2954215"/>
            <a:chExt cx="11136923" cy="1559169"/>
          </a:xfrm>
        </p:grpSpPr>
        <p:sp>
          <p:nvSpPr>
            <p:cNvPr id="2" name="右箭头 1"/>
            <p:cNvSpPr/>
            <p:nvPr/>
          </p:nvSpPr>
          <p:spPr>
            <a:xfrm>
              <a:off x="750276" y="3481754"/>
              <a:ext cx="10832123" cy="50409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椭圆 2"/>
            <p:cNvSpPr/>
            <p:nvPr/>
          </p:nvSpPr>
          <p:spPr>
            <a:xfrm>
              <a:off x="445476" y="2954215"/>
              <a:ext cx="1559169" cy="1559169"/>
            </a:xfrm>
            <a:prstGeom prst="ellipse">
              <a:avLst/>
            </a:prstGeom>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矩形 4"/>
          <p:cNvSpPr/>
          <p:nvPr/>
        </p:nvSpPr>
        <p:spPr>
          <a:xfrm>
            <a:off x="671062" y="2756263"/>
            <a:ext cx="1107996" cy="1200329"/>
          </a:xfrm>
          <a:prstGeom prst="rect">
            <a:avLst/>
          </a:prstGeom>
        </p:spPr>
        <p:txBody>
          <a:bodyPr wrap="none">
            <a:spAutoFit/>
          </a:bodyPr>
          <a:lstStyle/>
          <a:p>
            <a:r>
              <a:rPr lang="zh-CN" altLang="en-US" sz="3600" b="1" dirty="0">
                <a:solidFill>
                  <a:schemeClr val="bg1"/>
                </a:solidFill>
                <a:cs typeface="+mn-ea"/>
                <a:sym typeface="+mn-lt"/>
              </a:rPr>
              <a:t>曲折</a:t>
            </a:r>
            <a:endParaRPr lang="en-US" altLang="zh-CN" sz="3600" b="1" dirty="0">
              <a:solidFill>
                <a:schemeClr val="bg1"/>
              </a:solidFill>
              <a:cs typeface="+mn-ea"/>
              <a:sym typeface="+mn-lt"/>
            </a:endParaRPr>
          </a:p>
          <a:p>
            <a:r>
              <a:rPr lang="zh-CN" altLang="en-US" sz="3600" b="1" dirty="0">
                <a:solidFill>
                  <a:schemeClr val="bg1"/>
                </a:solidFill>
                <a:cs typeface="+mn-ea"/>
                <a:sym typeface="+mn-lt"/>
              </a:rPr>
              <a:t>十年</a:t>
            </a:r>
            <a:endParaRPr lang="zh-CN" altLang="en-US" sz="3600" b="1" dirty="0">
              <a:solidFill>
                <a:schemeClr val="bg1"/>
              </a:solidFill>
              <a:cs typeface="+mn-ea"/>
              <a:sym typeface="+mn-lt"/>
            </a:endParaRPr>
          </a:p>
        </p:txBody>
      </p:sp>
      <p:grpSp>
        <p:nvGrpSpPr>
          <p:cNvPr id="9" name="组合 8"/>
          <p:cNvGrpSpPr/>
          <p:nvPr/>
        </p:nvGrpSpPr>
        <p:grpSpPr>
          <a:xfrm>
            <a:off x="2766650" y="3204026"/>
            <a:ext cx="304801" cy="931987"/>
            <a:chOff x="2766650" y="3581397"/>
            <a:chExt cx="304801" cy="931987"/>
          </a:xfrm>
        </p:grpSpPr>
        <p:sp>
          <p:nvSpPr>
            <p:cNvPr id="6" name="椭圆 5"/>
            <p:cNvSpPr/>
            <p:nvPr/>
          </p:nvSpPr>
          <p:spPr>
            <a:xfrm>
              <a:off x="2766650" y="3581397"/>
              <a:ext cx="304801" cy="304801"/>
            </a:xfrm>
            <a:prstGeom prst="ellipse">
              <a:avLst/>
            </a:prstGeom>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 name="直接箭头连接符 7"/>
            <p:cNvCxnSpPr>
              <a:stCxn id="6" idx="4"/>
            </p:cNvCxnSpPr>
            <p:nvPr/>
          </p:nvCxnSpPr>
          <p:spPr>
            <a:xfrm flipH="1">
              <a:off x="2919050" y="3886198"/>
              <a:ext cx="1" cy="627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2504918" y="4136013"/>
            <a:ext cx="742511" cy="369332"/>
          </a:xfrm>
          <a:prstGeom prst="rect">
            <a:avLst/>
          </a:prstGeom>
        </p:spPr>
        <p:txBody>
          <a:bodyPr wrap="none">
            <a:spAutoFit/>
          </a:bodyPr>
          <a:lstStyle/>
          <a:p>
            <a:r>
              <a:rPr lang="zh-CN" altLang="en-US" dirty="0">
                <a:solidFill>
                  <a:srgbClr val="C00000"/>
                </a:solidFill>
                <a:cs typeface="+mn-ea"/>
                <a:sym typeface="+mn-lt"/>
              </a:rPr>
              <a:t>1956年</a:t>
            </a:r>
            <a:endParaRPr lang="zh-CN" altLang="en-US" dirty="0">
              <a:solidFill>
                <a:srgbClr val="C00000"/>
              </a:solidFill>
              <a:cs typeface="+mn-ea"/>
              <a:sym typeface="+mn-lt"/>
            </a:endParaRPr>
          </a:p>
        </p:txBody>
      </p:sp>
      <p:sp>
        <p:nvSpPr>
          <p:cNvPr id="11" name="Aitds3"/>
          <p:cNvSpPr/>
          <p:nvPr/>
        </p:nvSpPr>
        <p:spPr>
          <a:xfrm>
            <a:off x="1833076" y="4493621"/>
            <a:ext cx="2242286" cy="1372683"/>
          </a:xfrm>
          <a:prstGeom prst="rect">
            <a:avLst/>
          </a:prstGeom>
        </p:spPr>
        <p:txBody>
          <a:bodyPr wrap="square">
            <a:spAutoFit/>
          </a:bodyPr>
          <a:lstStyle/>
          <a:p>
            <a:pPr algn="ctr">
              <a:lnSpc>
                <a:spcPct val="130000"/>
              </a:lnSpc>
            </a:pPr>
            <a:r>
              <a:rPr lang="zh-CN" altLang="en-US" sz="1600" dirty="0">
                <a:cs typeface="+mn-ea"/>
                <a:sym typeface="+mn-lt"/>
              </a:rPr>
              <a:t>毛泽东主席</a:t>
            </a:r>
            <a:r>
              <a:rPr lang="en-US" altLang="zh-CN" sz="1600" dirty="0">
                <a:cs typeface="+mn-ea"/>
                <a:sym typeface="+mn-lt"/>
              </a:rPr>
              <a:t>《</a:t>
            </a:r>
            <a:r>
              <a:rPr lang="zh-CN" altLang="en-US" sz="1600" dirty="0">
                <a:cs typeface="+mn-ea"/>
                <a:sym typeface="+mn-lt"/>
              </a:rPr>
              <a:t>论十大关系</a:t>
            </a:r>
            <a:r>
              <a:rPr lang="en-US" altLang="zh-CN" sz="1600" dirty="0">
                <a:cs typeface="+mn-ea"/>
                <a:sym typeface="+mn-lt"/>
              </a:rPr>
              <a:t>》</a:t>
            </a:r>
            <a:r>
              <a:rPr lang="zh-CN" altLang="en-US" sz="1600" dirty="0">
                <a:cs typeface="+mn-ea"/>
                <a:sym typeface="+mn-lt"/>
              </a:rPr>
              <a:t>为探索中国特色社会主义发展树立了一个良好开端</a:t>
            </a:r>
            <a:endParaRPr lang="zh-CN" altLang="en-US" sz="1600" dirty="0">
              <a:cs typeface="+mn-ea"/>
              <a:sym typeface="+mn-lt"/>
            </a:endParaRPr>
          </a:p>
        </p:txBody>
      </p:sp>
      <p:grpSp>
        <p:nvGrpSpPr>
          <p:cNvPr id="12" name="组合 11"/>
          <p:cNvGrpSpPr/>
          <p:nvPr/>
        </p:nvGrpSpPr>
        <p:grpSpPr>
          <a:xfrm rot="10800000">
            <a:off x="4395019" y="2576844"/>
            <a:ext cx="304801" cy="931987"/>
            <a:chOff x="2766650" y="3581397"/>
            <a:chExt cx="304801" cy="931987"/>
          </a:xfrm>
        </p:grpSpPr>
        <p:sp>
          <p:nvSpPr>
            <p:cNvPr id="13" name="椭圆 12"/>
            <p:cNvSpPr/>
            <p:nvPr/>
          </p:nvSpPr>
          <p:spPr>
            <a:xfrm>
              <a:off x="2766650" y="3581397"/>
              <a:ext cx="304801" cy="304801"/>
            </a:xfrm>
            <a:prstGeom prst="ellipse">
              <a:avLst/>
            </a:prstGeom>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4" name="直接箭头连接符 13"/>
            <p:cNvCxnSpPr>
              <a:stCxn id="13" idx="4"/>
            </p:cNvCxnSpPr>
            <p:nvPr/>
          </p:nvCxnSpPr>
          <p:spPr>
            <a:xfrm flipH="1">
              <a:off x="2919050" y="3886198"/>
              <a:ext cx="1" cy="627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4147656" y="2158644"/>
            <a:ext cx="742511" cy="369332"/>
          </a:xfrm>
          <a:prstGeom prst="rect">
            <a:avLst/>
          </a:prstGeom>
        </p:spPr>
        <p:txBody>
          <a:bodyPr wrap="none">
            <a:spAutoFit/>
          </a:bodyPr>
          <a:lstStyle/>
          <a:p>
            <a:r>
              <a:rPr lang="en-US" altLang="zh-CN" dirty="0">
                <a:solidFill>
                  <a:srgbClr val="C00000"/>
                </a:solidFill>
                <a:cs typeface="+mn-ea"/>
                <a:sym typeface="+mn-lt"/>
              </a:rPr>
              <a:t>1957</a:t>
            </a:r>
            <a:r>
              <a:rPr lang="zh-CN" altLang="en-US" dirty="0">
                <a:solidFill>
                  <a:srgbClr val="C00000"/>
                </a:solidFill>
                <a:cs typeface="+mn-ea"/>
                <a:sym typeface="+mn-lt"/>
              </a:rPr>
              <a:t>年</a:t>
            </a:r>
            <a:endParaRPr lang="zh-CN" altLang="en-US" dirty="0">
              <a:solidFill>
                <a:srgbClr val="C00000"/>
              </a:solidFill>
              <a:cs typeface="+mn-ea"/>
              <a:sym typeface="+mn-lt"/>
            </a:endParaRPr>
          </a:p>
        </p:txBody>
      </p:sp>
      <p:sp>
        <p:nvSpPr>
          <p:cNvPr id="16" name="Aitds3"/>
          <p:cNvSpPr/>
          <p:nvPr/>
        </p:nvSpPr>
        <p:spPr>
          <a:xfrm>
            <a:off x="3542694" y="1037169"/>
            <a:ext cx="2267636" cy="1052596"/>
          </a:xfrm>
          <a:prstGeom prst="rect">
            <a:avLst/>
          </a:prstGeom>
        </p:spPr>
        <p:txBody>
          <a:bodyPr wrap="square">
            <a:spAutoFit/>
          </a:bodyPr>
          <a:lstStyle/>
          <a:p>
            <a:pPr algn="ctr">
              <a:lnSpc>
                <a:spcPct val="130000"/>
              </a:lnSpc>
            </a:pPr>
            <a:r>
              <a:rPr lang="zh-CN" altLang="en-US" sz="1600" dirty="0">
                <a:cs typeface="+mn-ea"/>
                <a:sym typeface="+mn-lt"/>
              </a:rPr>
              <a:t>极少数资产阶级右派分子向党和新生的社会主义制度放肆发动进攻</a:t>
            </a:r>
            <a:endParaRPr lang="zh-CN" altLang="en-US" sz="1600" dirty="0">
              <a:cs typeface="+mn-ea"/>
              <a:sym typeface="+mn-lt"/>
            </a:endParaRPr>
          </a:p>
        </p:txBody>
      </p:sp>
      <p:grpSp>
        <p:nvGrpSpPr>
          <p:cNvPr id="17" name="组合 16"/>
          <p:cNvGrpSpPr/>
          <p:nvPr/>
        </p:nvGrpSpPr>
        <p:grpSpPr>
          <a:xfrm>
            <a:off x="5923168" y="3204026"/>
            <a:ext cx="304801" cy="931987"/>
            <a:chOff x="2766650" y="3581397"/>
            <a:chExt cx="304801" cy="931987"/>
          </a:xfrm>
        </p:grpSpPr>
        <p:sp>
          <p:nvSpPr>
            <p:cNvPr id="18" name="椭圆 17"/>
            <p:cNvSpPr/>
            <p:nvPr/>
          </p:nvSpPr>
          <p:spPr>
            <a:xfrm>
              <a:off x="2766650" y="3581397"/>
              <a:ext cx="304801" cy="304801"/>
            </a:xfrm>
            <a:prstGeom prst="ellipse">
              <a:avLst/>
            </a:prstGeom>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9" name="直接箭头连接符 18"/>
            <p:cNvCxnSpPr>
              <a:stCxn id="18" idx="4"/>
            </p:cNvCxnSpPr>
            <p:nvPr/>
          </p:nvCxnSpPr>
          <p:spPr>
            <a:xfrm flipH="1">
              <a:off x="2919050" y="3886198"/>
              <a:ext cx="1" cy="627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5661436" y="4136013"/>
            <a:ext cx="742511" cy="369332"/>
          </a:xfrm>
          <a:prstGeom prst="rect">
            <a:avLst/>
          </a:prstGeom>
        </p:spPr>
        <p:txBody>
          <a:bodyPr wrap="none">
            <a:spAutoFit/>
          </a:bodyPr>
          <a:lstStyle/>
          <a:p>
            <a:r>
              <a:rPr lang="en-US" altLang="zh-CN" dirty="0">
                <a:solidFill>
                  <a:srgbClr val="C00000"/>
                </a:solidFill>
                <a:cs typeface="+mn-ea"/>
                <a:sym typeface="+mn-lt"/>
              </a:rPr>
              <a:t>1958</a:t>
            </a:r>
            <a:r>
              <a:rPr lang="zh-CN" altLang="en-US" dirty="0">
                <a:solidFill>
                  <a:srgbClr val="C00000"/>
                </a:solidFill>
                <a:cs typeface="+mn-ea"/>
                <a:sym typeface="+mn-lt"/>
              </a:rPr>
              <a:t>年</a:t>
            </a:r>
            <a:endParaRPr lang="zh-CN" altLang="en-US" dirty="0">
              <a:solidFill>
                <a:srgbClr val="C00000"/>
              </a:solidFill>
              <a:cs typeface="+mn-ea"/>
              <a:sym typeface="+mn-lt"/>
            </a:endParaRPr>
          </a:p>
        </p:txBody>
      </p:sp>
      <p:sp>
        <p:nvSpPr>
          <p:cNvPr id="21" name="Aitds3"/>
          <p:cNvSpPr/>
          <p:nvPr/>
        </p:nvSpPr>
        <p:spPr>
          <a:xfrm>
            <a:off x="4989594" y="4493621"/>
            <a:ext cx="2242286" cy="714042"/>
          </a:xfrm>
          <a:prstGeom prst="rect">
            <a:avLst/>
          </a:prstGeom>
        </p:spPr>
        <p:txBody>
          <a:bodyPr wrap="square">
            <a:spAutoFit/>
          </a:bodyPr>
          <a:lstStyle/>
          <a:p>
            <a:pPr algn="ctr">
              <a:lnSpc>
                <a:spcPct val="130000"/>
              </a:lnSpc>
            </a:pPr>
            <a:r>
              <a:rPr lang="zh-CN" altLang="en-US" sz="1600" dirty="0">
                <a:cs typeface="+mn-ea"/>
                <a:sym typeface="+mn-lt"/>
              </a:rPr>
              <a:t>“大跃进”和“人民公社化运动”</a:t>
            </a:r>
            <a:endParaRPr lang="zh-CN" altLang="en-US" sz="1600" dirty="0">
              <a:cs typeface="+mn-ea"/>
              <a:sym typeface="+mn-lt"/>
            </a:endParaRPr>
          </a:p>
        </p:txBody>
      </p:sp>
      <p:grpSp>
        <p:nvGrpSpPr>
          <p:cNvPr id="22" name="组合 21"/>
          <p:cNvGrpSpPr/>
          <p:nvPr/>
        </p:nvGrpSpPr>
        <p:grpSpPr>
          <a:xfrm rot="10800000">
            <a:off x="7381896" y="2594423"/>
            <a:ext cx="304801" cy="931987"/>
            <a:chOff x="2766650" y="3581397"/>
            <a:chExt cx="304801" cy="931987"/>
          </a:xfrm>
        </p:grpSpPr>
        <p:sp>
          <p:nvSpPr>
            <p:cNvPr id="23" name="椭圆 22"/>
            <p:cNvSpPr/>
            <p:nvPr/>
          </p:nvSpPr>
          <p:spPr>
            <a:xfrm>
              <a:off x="2766650" y="3581397"/>
              <a:ext cx="304801" cy="304801"/>
            </a:xfrm>
            <a:prstGeom prst="ellipse">
              <a:avLst/>
            </a:prstGeom>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4" name="直接箭头连接符 23"/>
            <p:cNvCxnSpPr>
              <a:stCxn id="23" idx="4"/>
            </p:cNvCxnSpPr>
            <p:nvPr/>
          </p:nvCxnSpPr>
          <p:spPr>
            <a:xfrm flipH="1">
              <a:off x="2919050" y="3886198"/>
              <a:ext cx="1" cy="627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6733485" y="2158644"/>
            <a:ext cx="1531188" cy="369332"/>
          </a:xfrm>
          <a:prstGeom prst="rect">
            <a:avLst/>
          </a:prstGeom>
        </p:spPr>
        <p:txBody>
          <a:bodyPr wrap="none">
            <a:spAutoFit/>
          </a:bodyPr>
          <a:lstStyle/>
          <a:p>
            <a:r>
              <a:rPr lang="en-US" altLang="zh-CN" dirty="0">
                <a:solidFill>
                  <a:srgbClr val="C00000"/>
                </a:solidFill>
                <a:cs typeface="+mn-ea"/>
                <a:sym typeface="+mn-lt"/>
              </a:rPr>
              <a:t>1959</a:t>
            </a:r>
            <a:r>
              <a:rPr lang="zh-CN" altLang="en-US" dirty="0">
                <a:solidFill>
                  <a:srgbClr val="C00000"/>
                </a:solidFill>
                <a:cs typeface="+mn-ea"/>
                <a:sym typeface="+mn-lt"/>
              </a:rPr>
              <a:t>年至</a:t>
            </a:r>
            <a:r>
              <a:rPr lang="en-US" altLang="zh-CN" dirty="0">
                <a:solidFill>
                  <a:srgbClr val="C00000"/>
                </a:solidFill>
                <a:cs typeface="+mn-ea"/>
                <a:sym typeface="+mn-lt"/>
              </a:rPr>
              <a:t>1961</a:t>
            </a:r>
            <a:r>
              <a:rPr lang="zh-CN" altLang="en-US" dirty="0">
                <a:solidFill>
                  <a:srgbClr val="C00000"/>
                </a:solidFill>
                <a:cs typeface="+mn-ea"/>
                <a:sym typeface="+mn-lt"/>
              </a:rPr>
              <a:t>年</a:t>
            </a:r>
            <a:endParaRPr lang="zh-CN" altLang="en-US" dirty="0">
              <a:solidFill>
                <a:srgbClr val="C00000"/>
              </a:solidFill>
              <a:cs typeface="+mn-ea"/>
              <a:sym typeface="+mn-lt"/>
            </a:endParaRPr>
          </a:p>
        </p:txBody>
      </p:sp>
      <p:sp>
        <p:nvSpPr>
          <p:cNvPr id="26" name="Aitds3"/>
          <p:cNvSpPr/>
          <p:nvPr/>
        </p:nvSpPr>
        <p:spPr>
          <a:xfrm>
            <a:off x="6470955" y="1037169"/>
            <a:ext cx="2450445" cy="1052596"/>
          </a:xfrm>
          <a:prstGeom prst="rect">
            <a:avLst/>
          </a:prstGeom>
        </p:spPr>
        <p:txBody>
          <a:bodyPr wrap="square">
            <a:spAutoFit/>
          </a:bodyPr>
          <a:lstStyle/>
          <a:p>
            <a:pPr algn="ctr">
              <a:lnSpc>
                <a:spcPct val="130000"/>
              </a:lnSpc>
            </a:pPr>
            <a:r>
              <a:rPr lang="zh-CN" altLang="en-US" sz="1600" dirty="0">
                <a:cs typeface="+mn-ea"/>
                <a:sym typeface="+mn-lt"/>
              </a:rPr>
              <a:t>国家和人民遭到重大损失，</a:t>
            </a:r>
            <a:r>
              <a:rPr lang="en-US" altLang="zh-CN" sz="1600" dirty="0">
                <a:cs typeface="+mn-ea"/>
                <a:sym typeface="+mn-lt"/>
              </a:rPr>
              <a:t>1960</a:t>
            </a:r>
            <a:r>
              <a:rPr lang="zh-CN" altLang="en-US" sz="1600" dirty="0">
                <a:cs typeface="+mn-ea"/>
                <a:sym typeface="+mn-lt"/>
              </a:rPr>
              <a:t>年“调整、巩固、充实、提高”八字方针</a:t>
            </a:r>
            <a:endParaRPr lang="zh-CN" altLang="en-US" sz="1600" dirty="0">
              <a:cs typeface="+mn-ea"/>
              <a:sym typeface="+mn-lt"/>
            </a:endParaRPr>
          </a:p>
        </p:txBody>
      </p:sp>
      <p:grpSp>
        <p:nvGrpSpPr>
          <p:cNvPr id="27" name="组合 26"/>
          <p:cNvGrpSpPr/>
          <p:nvPr/>
        </p:nvGrpSpPr>
        <p:grpSpPr>
          <a:xfrm>
            <a:off x="9173144" y="3221609"/>
            <a:ext cx="304801" cy="931987"/>
            <a:chOff x="2766650" y="3581397"/>
            <a:chExt cx="304801" cy="931987"/>
          </a:xfrm>
        </p:grpSpPr>
        <p:sp>
          <p:nvSpPr>
            <p:cNvPr id="28" name="椭圆 27"/>
            <p:cNvSpPr/>
            <p:nvPr/>
          </p:nvSpPr>
          <p:spPr>
            <a:xfrm>
              <a:off x="2766650" y="3581397"/>
              <a:ext cx="304801" cy="304801"/>
            </a:xfrm>
            <a:prstGeom prst="ellipse">
              <a:avLst/>
            </a:prstGeom>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9" name="直接箭头连接符 28"/>
            <p:cNvCxnSpPr>
              <a:stCxn id="28" idx="4"/>
            </p:cNvCxnSpPr>
            <p:nvPr/>
          </p:nvCxnSpPr>
          <p:spPr>
            <a:xfrm flipH="1">
              <a:off x="2919050" y="3886198"/>
              <a:ext cx="1" cy="6271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0" name="矩形 29"/>
          <p:cNvSpPr/>
          <p:nvPr/>
        </p:nvSpPr>
        <p:spPr>
          <a:xfrm>
            <a:off x="8911412" y="4153596"/>
            <a:ext cx="742511" cy="369332"/>
          </a:xfrm>
          <a:prstGeom prst="rect">
            <a:avLst/>
          </a:prstGeom>
        </p:spPr>
        <p:txBody>
          <a:bodyPr wrap="none">
            <a:spAutoFit/>
          </a:bodyPr>
          <a:lstStyle/>
          <a:p>
            <a:r>
              <a:rPr lang="en-US" altLang="zh-CN" dirty="0">
                <a:solidFill>
                  <a:srgbClr val="C00000"/>
                </a:solidFill>
                <a:cs typeface="+mn-ea"/>
                <a:sym typeface="+mn-lt"/>
              </a:rPr>
              <a:t>1962</a:t>
            </a:r>
            <a:r>
              <a:rPr lang="zh-CN" altLang="en-US" dirty="0">
                <a:solidFill>
                  <a:srgbClr val="C00000"/>
                </a:solidFill>
                <a:cs typeface="+mn-ea"/>
                <a:sym typeface="+mn-lt"/>
              </a:rPr>
              <a:t>年</a:t>
            </a:r>
            <a:endParaRPr lang="zh-CN" altLang="en-US" dirty="0">
              <a:solidFill>
                <a:srgbClr val="C00000"/>
              </a:solidFill>
              <a:cs typeface="+mn-ea"/>
              <a:sym typeface="+mn-lt"/>
            </a:endParaRPr>
          </a:p>
        </p:txBody>
      </p:sp>
      <p:sp>
        <p:nvSpPr>
          <p:cNvPr id="31" name="Aitds3"/>
          <p:cNvSpPr/>
          <p:nvPr/>
        </p:nvSpPr>
        <p:spPr>
          <a:xfrm>
            <a:off x="8239570" y="4511204"/>
            <a:ext cx="2242286" cy="1372683"/>
          </a:xfrm>
          <a:prstGeom prst="rect">
            <a:avLst/>
          </a:prstGeom>
        </p:spPr>
        <p:txBody>
          <a:bodyPr wrap="square">
            <a:spAutoFit/>
          </a:bodyPr>
          <a:lstStyle/>
          <a:p>
            <a:pPr algn="ctr">
              <a:lnSpc>
                <a:spcPct val="130000"/>
              </a:lnSpc>
            </a:pPr>
            <a:r>
              <a:rPr lang="zh-CN" altLang="en-US" sz="1600" dirty="0">
                <a:cs typeface="+mn-ea"/>
                <a:sym typeface="+mn-lt"/>
              </a:rPr>
              <a:t>“七千人大会”，国民经济得到顺利恢复与发展，出现一派欣欣向荣的景象</a:t>
            </a:r>
            <a:endParaRPr lang="zh-CN" altLang="en-US" sz="1600" dirty="0">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00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500"/>
                            </p:stCondLst>
                            <p:childTnLst>
                              <p:par>
                                <p:cTn id="63" presetID="22" presetClass="entr" presetSubtype="4"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down)">
                                      <p:cBhvr>
                                        <p:cTn id="65" dur="500"/>
                                        <p:tgtEl>
                                          <p:spTgt spid="22"/>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par>
                          <p:cTn id="72" fill="hold">
                            <p:stCondLst>
                              <p:cond delay="65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000"/>
                            </p:stCondLst>
                            <p:childTnLst>
                              <p:par>
                                <p:cTn id="79" presetID="22" presetClass="entr" presetSubtype="1" fill="hold"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up)">
                                      <p:cBhvr>
                                        <p:cTn id="81" dur="500"/>
                                        <p:tgtEl>
                                          <p:spTgt spid="27"/>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childTnLst>
                                </p:cTn>
                              </p:par>
                            </p:childTnLst>
                          </p:cTn>
                        </p:par>
                        <p:par>
                          <p:cTn id="88" fill="hold">
                            <p:stCondLst>
                              <p:cond delay="8000"/>
                            </p:stCondLst>
                            <p:childTnLst>
                              <p:par>
                                <p:cTn id="89" presetID="53" presetClass="entr" presetSubtype="16"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5" grpId="0"/>
      <p:bldP spid="16" grpId="0"/>
      <p:bldP spid="20" grpId="0"/>
      <p:bldP spid="21" grpId="0"/>
      <p:bldP spid="25" grpId="0"/>
      <p:bldP spid="26"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itds6"/>
          <p:cNvSpPr txBox="1"/>
          <p:nvPr/>
        </p:nvSpPr>
        <p:spPr>
          <a:xfrm>
            <a:off x="3369528" y="1176423"/>
            <a:ext cx="6443331" cy="523220"/>
          </a:xfrm>
          <a:prstGeom prst="rect">
            <a:avLst/>
          </a:prstGeom>
          <a:noFill/>
        </p:spPr>
        <p:txBody>
          <a:bodyPr wrap="square" rtlCol="0">
            <a:spAutoFit/>
          </a:bodyPr>
          <a:lstStyle/>
          <a:p>
            <a:pPr lvl="0">
              <a:defRPr/>
            </a:pPr>
            <a:r>
              <a:rPr lang="en-US" altLang="zh-CN" sz="2800" b="1" dirty="0">
                <a:solidFill>
                  <a:srgbClr val="C00000"/>
                </a:solidFill>
                <a:cs typeface="+mn-ea"/>
                <a:sym typeface="+mn-lt"/>
              </a:rPr>
              <a:t>1966</a:t>
            </a:r>
            <a:r>
              <a:rPr lang="zh-CN" altLang="en-US" sz="2800" b="1" dirty="0">
                <a:solidFill>
                  <a:srgbClr val="C00000"/>
                </a:solidFill>
                <a:cs typeface="+mn-ea"/>
                <a:sym typeface="+mn-lt"/>
              </a:rPr>
              <a:t>年至</a:t>
            </a:r>
            <a:r>
              <a:rPr lang="en-US" altLang="zh-CN" sz="2800" b="1" dirty="0">
                <a:solidFill>
                  <a:srgbClr val="C00000"/>
                </a:solidFill>
                <a:cs typeface="+mn-ea"/>
                <a:sym typeface="+mn-lt"/>
              </a:rPr>
              <a:t>1976</a:t>
            </a:r>
            <a:r>
              <a:rPr lang="zh-CN" altLang="en-US" sz="2800" b="1" dirty="0">
                <a:solidFill>
                  <a:srgbClr val="C00000"/>
                </a:solidFill>
                <a:cs typeface="+mn-ea"/>
                <a:sym typeface="+mn-lt"/>
              </a:rPr>
              <a:t>年</a:t>
            </a:r>
            <a:r>
              <a:rPr lang="en-US" altLang="zh-CN" sz="2800" b="1" dirty="0">
                <a:solidFill>
                  <a:srgbClr val="C00000"/>
                </a:solidFill>
                <a:cs typeface="+mn-ea"/>
                <a:sym typeface="+mn-lt"/>
              </a:rPr>
              <a:t>,</a:t>
            </a:r>
            <a:r>
              <a:rPr lang="zh-CN" altLang="en-US" sz="2800" b="1" dirty="0">
                <a:solidFill>
                  <a:srgbClr val="C00000"/>
                </a:solidFill>
                <a:cs typeface="+mn-ea"/>
                <a:sym typeface="+mn-lt"/>
              </a:rPr>
              <a:t>又一个曲折十年</a:t>
            </a:r>
            <a:endParaRPr kumimoji="0" lang="en-US" sz="2800" b="1" i="0" u="none" strike="noStrike" kern="1200" cap="none" spc="0" normalizeH="0" baseline="0" noProof="0" dirty="0">
              <a:ln>
                <a:noFill/>
              </a:ln>
              <a:solidFill>
                <a:srgbClr val="C00000"/>
              </a:solidFill>
              <a:effectLst/>
              <a:uLnTx/>
              <a:uFillTx/>
              <a:cs typeface="+mn-ea"/>
              <a:sym typeface="+mn-lt"/>
            </a:endParaRPr>
          </a:p>
        </p:txBody>
      </p:sp>
      <p:grpSp>
        <p:nvGrpSpPr>
          <p:cNvPr id="4" name="组合 3"/>
          <p:cNvGrpSpPr/>
          <p:nvPr/>
        </p:nvGrpSpPr>
        <p:grpSpPr>
          <a:xfrm>
            <a:off x="1080940" y="1988457"/>
            <a:ext cx="9983935" cy="3924982"/>
            <a:chOff x="1080940" y="1988457"/>
            <a:chExt cx="9983935" cy="3924982"/>
          </a:xfrm>
        </p:grpSpPr>
        <p:sp>
          <p:nvSpPr>
            <p:cNvPr id="2" name="Aitds4"/>
            <p:cNvSpPr txBox="1"/>
            <p:nvPr/>
          </p:nvSpPr>
          <p:spPr>
            <a:xfrm>
              <a:off x="1441525" y="2558732"/>
              <a:ext cx="9197788" cy="2677186"/>
            </a:xfrm>
            <a:prstGeom prst="rect">
              <a:avLst/>
            </a:prstGeom>
            <a:noFill/>
          </p:spPr>
          <p:txBody>
            <a:bodyPr wrap="square" lIns="91422" tIns="45709" rIns="91422" bIns="45709" rtlCol="0">
              <a:spAutoFit/>
            </a:bodyPr>
            <a:lstStyle/>
            <a:p>
              <a:pPr lvl="0" indent="457200" algn="just">
                <a:lnSpc>
                  <a:spcPct val="150000"/>
                </a:lnSpc>
                <a:defRPr/>
              </a:pPr>
              <a:r>
                <a:rPr lang="zh-CN" altLang="en-US" sz="1900" dirty="0">
                  <a:cs typeface="+mn-ea"/>
                  <a:sym typeface="+mn-lt"/>
                </a:rPr>
                <a:t>这十年间的探索虽然防止了像西方世界资本主义复辟的预演，但付出了较为惨重的代价。我们应该看到，国家领导人发动思想文化领域革命运动的初衷是为了反修防修、防止资本主义复辟。苏东剧变便证明了关于防止资本主义复辟的思想具有战略意义，富有远见。而且，这种思想至今仍不失深远意义，应该给与肯定。只是，探索过程中的具体做法和指导方略缺乏科学的分析，使党和国家遭到建国以来最严重的挫折和损失，理应加以抛弃。</a:t>
              </a:r>
              <a:endParaRPr lang="zh-CN" altLang="en-US" sz="1900" dirty="0">
                <a:cs typeface="+mn-ea"/>
                <a:sym typeface="+mn-lt"/>
              </a:endParaRPr>
            </a:p>
          </p:txBody>
        </p:sp>
        <p:sp>
          <p:nvSpPr>
            <p:cNvPr id="5" name="矩形: 圆角 4"/>
            <p:cNvSpPr/>
            <p:nvPr/>
          </p:nvSpPr>
          <p:spPr>
            <a:xfrm>
              <a:off x="1080940" y="1988457"/>
              <a:ext cx="9983935" cy="3924982"/>
            </a:xfrm>
            <a:prstGeom prst="roundRect">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2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圆角 30"/>
          <p:cNvSpPr/>
          <p:nvPr/>
        </p:nvSpPr>
        <p:spPr>
          <a:xfrm>
            <a:off x="1080940" y="1412875"/>
            <a:ext cx="9983935" cy="4500564"/>
          </a:xfrm>
          <a:prstGeom prst="roundRect">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997517" y="565783"/>
            <a:ext cx="5915711" cy="5915711"/>
          </a:xfrm>
          <a:prstGeom prst="rect">
            <a:avLst/>
          </a:prstGeom>
        </p:spPr>
      </p:pic>
      <p:sp>
        <p:nvSpPr>
          <p:cNvPr id="9" name="Aitds3"/>
          <p:cNvSpPr/>
          <p:nvPr/>
        </p:nvSpPr>
        <p:spPr>
          <a:xfrm>
            <a:off x="4236627" y="1100947"/>
            <a:ext cx="3718746" cy="526558"/>
          </a:xfrm>
          <a:prstGeom prst="parallelogram">
            <a:avLst>
              <a:gd name="adj" fmla="val 0"/>
            </a:avLst>
          </a:prstGeom>
          <a:solidFill>
            <a:srgbClr val="D6161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2600" b="1" kern="0" spc="300" dirty="0">
                <a:solidFill>
                  <a:srgbClr val="FEFDF8"/>
                </a:solidFill>
                <a:effectLst>
                  <a:outerShdw blurRad="38100" dist="38100" dir="2700000" algn="tl">
                    <a:srgbClr val="000000">
                      <a:alpha val="43137"/>
                    </a:srgbClr>
                  </a:outerShdw>
                </a:effectLst>
                <a:cs typeface="+mn-ea"/>
                <a:sym typeface="+mn-lt"/>
              </a:rPr>
              <a:t>1966-1976</a:t>
            </a:r>
            <a:r>
              <a:rPr lang="zh-CN" altLang="en-US" sz="2600" b="1" kern="0" spc="300" dirty="0">
                <a:solidFill>
                  <a:srgbClr val="FEFDF8"/>
                </a:solidFill>
                <a:effectLst>
                  <a:outerShdw blurRad="38100" dist="38100" dir="2700000" algn="tl">
                    <a:srgbClr val="000000">
                      <a:alpha val="43137"/>
                    </a:srgbClr>
                  </a:outerShdw>
                </a:effectLst>
                <a:cs typeface="+mn-ea"/>
                <a:sym typeface="+mn-lt"/>
              </a:rPr>
              <a:t>年</a:t>
            </a:r>
            <a:endParaRPr lang="zh-CN" altLang="en-US" sz="2600" b="1" kern="0" spc="300" dirty="0">
              <a:solidFill>
                <a:srgbClr val="FEFDF8"/>
              </a:solidFill>
              <a:effectLst>
                <a:outerShdw blurRad="38100" dist="38100" dir="2700000" algn="tl">
                  <a:srgbClr val="000000">
                    <a:alpha val="43137"/>
                  </a:srgbClr>
                </a:outerShdw>
              </a:effectLst>
              <a:cs typeface="+mn-ea"/>
              <a:sym typeface="+mn-lt"/>
            </a:endParaRPr>
          </a:p>
        </p:txBody>
      </p:sp>
      <p:sp>
        <p:nvSpPr>
          <p:cNvPr id="14" name="矩形 13"/>
          <p:cNvSpPr/>
          <p:nvPr/>
        </p:nvSpPr>
        <p:spPr>
          <a:xfrm>
            <a:off x="2206480" y="1818865"/>
            <a:ext cx="4031873" cy="477054"/>
          </a:xfrm>
          <a:prstGeom prst="rect">
            <a:avLst/>
          </a:prstGeom>
        </p:spPr>
        <p:txBody>
          <a:bodyPr wrap="none">
            <a:spAutoFit/>
          </a:bodyPr>
          <a:lstStyle/>
          <a:p>
            <a:r>
              <a:rPr lang="zh-CN" altLang="en-US" sz="2500" dirty="0">
                <a:solidFill>
                  <a:srgbClr val="C00000"/>
                </a:solidFill>
                <a:cs typeface="+mn-ea"/>
                <a:sym typeface="+mn-lt"/>
              </a:rPr>
              <a:t>在这十年间也取得不少成绩</a:t>
            </a:r>
            <a:endParaRPr lang="zh-CN" altLang="en-US" sz="2500" dirty="0">
              <a:solidFill>
                <a:srgbClr val="C00000"/>
              </a:solidFill>
              <a:cs typeface="+mn-ea"/>
              <a:sym typeface="+mn-lt"/>
            </a:endParaRPr>
          </a:p>
        </p:txBody>
      </p:sp>
      <p:grpSp>
        <p:nvGrpSpPr>
          <p:cNvPr id="15" name="Aitds2"/>
          <p:cNvGrpSpPr/>
          <p:nvPr/>
        </p:nvGrpSpPr>
        <p:grpSpPr>
          <a:xfrm>
            <a:off x="2282900" y="2444397"/>
            <a:ext cx="2009787" cy="848534"/>
            <a:chOff x="6393984" y="3524756"/>
            <a:chExt cx="2009787" cy="530489"/>
          </a:xfrm>
        </p:grpSpPr>
        <p:grpSp>
          <p:nvGrpSpPr>
            <p:cNvPr id="16" name="组合 15"/>
            <p:cNvGrpSpPr/>
            <p:nvPr/>
          </p:nvGrpSpPr>
          <p:grpSpPr>
            <a:xfrm>
              <a:off x="6393984" y="3524756"/>
              <a:ext cx="2009787" cy="530489"/>
              <a:chOff x="1501774" y="2212194"/>
              <a:chExt cx="1974704" cy="2535828"/>
            </a:xfrm>
          </p:grpSpPr>
          <p:sp>
            <p:nvSpPr>
              <p:cNvPr id="18" name="Aitds2-1"/>
              <p:cNvSpPr/>
              <p:nvPr/>
            </p:nvSpPr>
            <p:spPr>
              <a:xfrm>
                <a:off x="1501774" y="2212194"/>
                <a:ext cx="1974704" cy="2535828"/>
              </a:xfrm>
              <a:prstGeom prst="round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9" name="Aitds2-2"/>
              <p:cNvSpPr/>
              <p:nvPr/>
            </p:nvSpPr>
            <p:spPr>
              <a:xfrm>
                <a:off x="1555321" y="2380413"/>
                <a:ext cx="1862880" cy="2199390"/>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sp>
          <p:nvSpPr>
            <p:cNvPr id="17" name="Aitds2-3"/>
            <p:cNvSpPr txBox="1"/>
            <p:nvPr/>
          </p:nvSpPr>
          <p:spPr>
            <a:xfrm>
              <a:off x="6462476" y="3578767"/>
              <a:ext cx="1871025" cy="365591"/>
            </a:xfrm>
            <a:prstGeom prst="rect">
              <a:avLst/>
            </a:prstGeom>
            <a:noFill/>
            <a:ln>
              <a:noFill/>
            </a:ln>
          </p:spPr>
          <p:txBody>
            <a:bodyPr vert="horz" wrap="none" rtlCol="0">
              <a:spAutoFit/>
              <a:scene3d>
                <a:camera prst="orthographicFront"/>
                <a:lightRig rig="threePt" dir="t"/>
              </a:scene3d>
              <a:sp3d contourW="12700"/>
            </a:bodyPr>
            <a:lstStyle/>
            <a:p>
              <a:pPr lvl="0" algn="ctr"/>
              <a:r>
                <a:rPr lang="zh-CN" altLang="en-US" sz="3200" b="1" kern="0" dirty="0">
                  <a:solidFill>
                    <a:prstClr val="white"/>
                  </a:solidFill>
                  <a:cs typeface="+mn-ea"/>
                  <a:sym typeface="+mn-lt"/>
                </a:rPr>
                <a:t>三线建设</a:t>
              </a:r>
              <a:endParaRPr kumimoji="0" lang="zh-CN" altLang="en-US" sz="3200" b="1" i="0" u="none" strike="noStrike" kern="0" cap="none" spc="0" normalizeH="0" baseline="0" noProof="0" dirty="0">
                <a:ln>
                  <a:noFill/>
                </a:ln>
                <a:solidFill>
                  <a:prstClr val="white"/>
                </a:solidFill>
                <a:effectLst/>
                <a:uLnTx/>
                <a:uFillTx/>
                <a:cs typeface="+mn-ea"/>
                <a:sym typeface="+mn-lt"/>
              </a:endParaRPr>
            </a:p>
          </p:txBody>
        </p:sp>
      </p:grpSp>
      <p:grpSp>
        <p:nvGrpSpPr>
          <p:cNvPr id="20" name="Aitds2"/>
          <p:cNvGrpSpPr/>
          <p:nvPr/>
        </p:nvGrpSpPr>
        <p:grpSpPr>
          <a:xfrm>
            <a:off x="2282900" y="3663157"/>
            <a:ext cx="2009787" cy="848534"/>
            <a:chOff x="6393984" y="3524756"/>
            <a:chExt cx="2009787" cy="530489"/>
          </a:xfrm>
        </p:grpSpPr>
        <p:grpSp>
          <p:nvGrpSpPr>
            <p:cNvPr id="21" name="组合 20"/>
            <p:cNvGrpSpPr/>
            <p:nvPr/>
          </p:nvGrpSpPr>
          <p:grpSpPr>
            <a:xfrm>
              <a:off x="6393984" y="3524756"/>
              <a:ext cx="2009787" cy="530489"/>
              <a:chOff x="1501774" y="2212194"/>
              <a:chExt cx="1974704" cy="2535828"/>
            </a:xfrm>
          </p:grpSpPr>
          <p:sp>
            <p:nvSpPr>
              <p:cNvPr id="23" name="Aitds2-1"/>
              <p:cNvSpPr/>
              <p:nvPr/>
            </p:nvSpPr>
            <p:spPr>
              <a:xfrm>
                <a:off x="1501774" y="2212194"/>
                <a:ext cx="1974704" cy="2535828"/>
              </a:xfrm>
              <a:prstGeom prst="round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4" name="Aitds2-2"/>
              <p:cNvSpPr/>
              <p:nvPr/>
            </p:nvSpPr>
            <p:spPr>
              <a:xfrm>
                <a:off x="1555321" y="2380413"/>
                <a:ext cx="1862880" cy="2199390"/>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sp>
          <p:nvSpPr>
            <p:cNvPr id="22" name="Aitds2-3"/>
            <p:cNvSpPr txBox="1"/>
            <p:nvPr/>
          </p:nvSpPr>
          <p:spPr>
            <a:xfrm>
              <a:off x="6462476" y="3578767"/>
              <a:ext cx="1871025" cy="365591"/>
            </a:xfrm>
            <a:prstGeom prst="rect">
              <a:avLst/>
            </a:prstGeom>
            <a:noFill/>
          </p:spPr>
          <p:txBody>
            <a:bodyPr vert="horz" wrap="none" rtlCol="0">
              <a:spAutoFit/>
              <a:scene3d>
                <a:camera prst="orthographicFront"/>
                <a:lightRig rig="threePt" dir="t"/>
              </a:scene3d>
              <a:sp3d contourW="12700"/>
            </a:bodyPr>
            <a:lstStyle/>
            <a:p>
              <a:pPr lvl="0" algn="ctr"/>
              <a:r>
                <a:rPr lang="zh-CN" altLang="en-US" sz="3200" b="1" kern="0" dirty="0">
                  <a:solidFill>
                    <a:prstClr val="white"/>
                  </a:solidFill>
                  <a:cs typeface="+mn-ea"/>
                  <a:sym typeface="+mn-lt"/>
                </a:rPr>
                <a:t>两弹一星</a:t>
              </a:r>
              <a:endParaRPr kumimoji="0" lang="zh-CN" altLang="en-US" sz="3200" b="1" i="0" u="none" strike="noStrike" kern="0" cap="none" spc="0" normalizeH="0" baseline="0" noProof="0" dirty="0">
                <a:ln>
                  <a:noFill/>
                </a:ln>
                <a:solidFill>
                  <a:prstClr val="white"/>
                </a:solidFill>
                <a:effectLst/>
                <a:uLnTx/>
                <a:uFillTx/>
                <a:cs typeface="+mn-ea"/>
                <a:sym typeface="+mn-lt"/>
              </a:endParaRPr>
            </a:p>
          </p:txBody>
        </p:sp>
      </p:grpSp>
      <p:grpSp>
        <p:nvGrpSpPr>
          <p:cNvPr id="25" name="Aitds2"/>
          <p:cNvGrpSpPr/>
          <p:nvPr/>
        </p:nvGrpSpPr>
        <p:grpSpPr>
          <a:xfrm>
            <a:off x="2282900" y="4941578"/>
            <a:ext cx="2009787" cy="848534"/>
            <a:chOff x="6393984" y="3524756"/>
            <a:chExt cx="2009787" cy="530489"/>
          </a:xfrm>
        </p:grpSpPr>
        <p:grpSp>
          <p:nvGrpSpPr>
            <p:cNvPr id="26" name="组合 25"/>
            <p:cNvGrpSpPr/>
            <p:nvPr/>
          </p:nvGrpSpPr>
          <p:grpSpPr>
            <a:xfrm>
              <a:off x="6393984" y="3524756"/>
              <a:ext cx="2009787" cy="530489"/>
              <a:chOff x="1501774" y="2212194"/>
              <a:chExt cx="1974704" cy="2535828"/>
            </a:xfrm>
          </p:grpSpPr>
          <p:sp>
            <p:nvSpPr>
              <p:cNvPr id="28" name="Aitds2-1"/>
              <p:cNvSpPr/>
              <p:nvPr/>
            </p:nvSpPr>
            <p:spPr>
              <a:xfrm>
                <a:off x="1501774" y="2212194"/>
                <a:ext cx="1974704" cy="2535828"/>
              </a:xfrm>
              <a:prstGeom prst="round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9" name="Aitds2-2"/>
              <p:cNvSpPr/>
              <p:nvPr/>
            </p:nvSpPr>
            <p:spPr>
              <a:xfrm>
                <a:off x="1555321" y="2380413"/>
                <a:ext cx="1862880" cy="2199390"/>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cs typeface="+mn-ea"/>
                  <a:sym typeface="+mn-lt"/>
                </a:endParaRPr>
              </a:p>
            </p:txBody>
          </p:sp>
        </p:grpSp>
        <p:sp>
          <p:nvSpPr>
            <p:cNvPr id="27" name="Aitds2-3"/>
            <p:cNvSpPr txBox="1"/>
            <p:nvPr/>
          </p:nvSpPr>
          <p:spPr>
            <a:xfrm>
              <a:off x="6516978" y="3578767"/>
              <a:ext cx="1762022" cy="442558"/>
            </a:xfrm>
            <a:prstGeom prst="rect">
              <a:avLst/>
            </a:prstGeom>
            <a:noFill/>
          </p:spPr>
          <p:txBody>
            <a:bodyPr vert="horz" wrap="none" rtlCol="0">
              <a:spAutoFit/>
              <a:scene3d>
                <a:camera prst="orthographicFront"/>
                <a:lightRig rig="threePt" dir="t"/>
              </a:scene3d>
              <a:sp3d contourW="12700"/>
            </a:bodyPr>
            <a:lstStyle/>
            <a:p>
              <a:pPr lvl="0" algn="ctr"/>
              <a:r>
                <a:rPr lang="zh-CN" altLang="en-US" sz="2000" b="1" kern="0" dirty="0">
                  <a:solidFill>
                    <a:prstClr val="white"/>
                  </a:solidFill>
                  <a:cs typeface="+mn-ea"/>
                  <a:sym typeface="+mn-lt"/>
                </a:rPr>
                <a:t>中美中日恢复</a:t>
              </a:r>
              <a:endParaRPr lang="en-US" altLang="zh-CN" sz="2000" b="1" kern="0" dirty="0">
                <a:solidFill>
                  <a:prstClr val="white"/>
                </a:solidFill>
                <a:cs typeface="+mn-ea"/>
                <a:sym typeface="+mn-lt"/>
              </a:endParaRPr>
            </a:p>
            <a:p>
              <a:pPr lvl="0" algn="ctr"/>
              <a:r>
                <a:rPr lang="zh-CN" altLang="en-US" sz="2000" b="1" kern="0" dirty="0">
                  <a:solidFill>
                    <a:prstClr val="white"/>
                  </a:solidFill>
                  <a:cs typeface="+mn-ea"/>
                  <a:sym typeface="+mn-lt"/>
                </a:rPr>
                <a:t>外交关系</a:t>
              </a:r>
              <a:endParaRPr kumimoji="0" lang="zh-CN" altLang="en-US" sz="2000" b="1" i="0" u="none" strike="noStrike" kern="0" cap="none" spc="0" normalizeH="0" baseline="0" noProof="0" dirty="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win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6" presetClass="entr" presetSubtype="21"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750"/>
                                        <p:tgtEl>
                                          <p:spTgt spid="31"/>
                                        </p:tgtEl>
                                      </p:cBhvr>
                                    </p:animEffect>
                                  </p:childTnLst>
                                </p:cTn>
                              </p:par>
                            </p:childTnLst>
                          </p:cTn>
                        </p:par>
                        <p:par>
                          <p:cTn id="13" fill="hold">
                            <p:stCondLst>
                              <p:cond delay="2000"/>
                            </p:stCondLst>
                            <p:childTnLst>
                              <p:par>
                                <p:cTn id="14" presetID="21" presetClass="entr" presetSubtype="1"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heel(1)">
                                      <p:cBhvr>
                                        <p:cTn id="16" dur="750"/>
                                        <p:tgtEl>
                                          <p:spTgt spid="30"/>
                                        </p:tgtEl>
                                      </p:cBhvr>
                                    </p:animEffect>
                                  </p:childTnLst>
                                </p:cTn>
                              </p:par>
                            </p:childTnLst>
                          </p:cTn>
                        </p:par>
                        <p:par>
                          <p:cTn id="17" fill="hold">
                            <p:stCondLst>
                              <p:cond delay="3000"/>
                            </p:stCondLst>
                            <p:childTnLst>
                              <p:par>
                                <p:cTn id="18" presetID="53" presetClass="entr" presetSubtype="16"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750" fill="hold"/>
                                        <p:tgtEl>
                                          <p:spTgt spid="14"/>
                                        </p:tgtEl>
                                        <p:attrNameLst>
                                          <p:attrName>ppt_w</p:attrName>
                                        </p:attrNameLst>
                                      </p:cBhvr>
                                      <p:tavLst>
                                        <p:tav tm="0">
                                          <p:val>
                                            <p:fltVal val="0"/>
                                          </p:val>
                                        </p:tav>
                                        <p:tav tm="100000">
                                          <p:val>
                                            <p:strVal val="#ppt_w"/>
                                          </p:val>
                                        </p:tav>
                                      </p:tavLst>
                                    </p:anim>
                                    <p:anim calcmode="lin" valueType="num">
                                      <p:cBhvr>
                                        <p:cTn id="21" dur="750" fill="hold"/>
                                        <p:tgtEl>
                                          <p:spTgt spid="14"/>
                                        </p:tgtEl>
                                        <p:attrNameLst>
                                          <p:attrName>ppt_h</p:attrName>
                                        </p:attrNameLst>
                                      </p:cBhvr>
                                      <p:tavLst>
                                        <p:tav tm="0">
                                          <p:val>
                                            <p:fltVal val="0"/>
                                          </p:val>
                                        </p:tav>
                                        <p:tav tm="100000">
                                          <p:val>
                                            <p:strVal val="#ppt_h"/>
                                          </p:val>
                                        </p:tav>
                                      </p:tavLst>
                                    </p:anim>
                                    <p:animEffect transition="in" filter="fade">
                                      <p:cBhvr>
                                        <p:cTn id="22" dur="750"/>
                                        <p:tgtEl>
                                          <p:spTgt spid="14"/>
                                        </p:tgtEl>
                                      </p:cBhvr>
                                    </p:animEffect>
                                  </p:childTnLst>
                                </p:cTn>
                              </p:par>
                            </p:childTnLst>
                          </p:cTn>
                        </p:par>
                        <p:par>
                          <p:cTn id="23" fill="hold">
                            <p:stCondLst>
                              <p:cond delay="4000"/>
                            </p:stCondLst>
                            <p:childTnLst>
                              <p:par>
                                <p:cTn id="24" presetID="53" presetClass="entr" presetSubtype="16"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750" fill="hold"/>
                                        <p:tgtEl>
                                          <p:spTgt spid="15"/>
                                        </p:tgtEl>
                                        <p:attrNameLst>
                                          <p:attrName>ppt_w</p:attrName>
                                        </p:attrNameLst>
                                      </p:cBhvr>
                                      <p:tavLst>
                                        <p:tav tm="0">
                                          <p:val>
                                            <p:fltVal val="0"/>
                                          </p:val>
                                        </p:tav>
                                        <p:tav tm="100000">
                                          <p:val>
                                            <p:strVal val="#ppt_w"/>
                                          </p:val>
                                        </p:tav>
                                      </p:tavLst>
                                    </p:anim>
                                    <p:anim calcmode="lin" valueType="num">
                                      <p:cBhvr>
                                        <p:cTn id="27" dur="750" fill="hold"/>
                                        <p:tgtEl>
                                          <p:spTgt spid="15"/>
                                        </p:tgtEl>
                                        <p:attrNameLst>
                                          <p:attrName>ppt_h</p:attrName>
                                        </p:attrNameLst>
                                      </p:cBhvr>
                                      <p:tavLst>
                                        <p:tav tm="0">
                                          <p:val>
                                            <p:fltVal val="0"/>
                                          </p:val>
                                        </p:tav>
                                        <p:tav tm="100000">
                                          <p:val>
                                            <p:strVal val="#ppt_h"/>
                                          </p:val>
                                        </p:tav>
                                      </p:tavLst>
                                    </p:anim>
                                    <p:animEffect transition="in" filter="fade">
                                      <p:cBhvr>
                                        <p:cTn id="28" dur="750"/>
                                        <p:tgtEl>
                                          <p:spTgt spid="15"/>
                                        </p:tgtEl>
                                      </p:cBhvr>
                                    </p:animEffect>
                                  </p:childTnLst>
                                </p:cTn>
                              </p:par>
                            </p:childTnLst>
                          </p:cTn>
                        </p:par>
                        <p:par>
                          <p:cTn id="29" fill="hold">
                            <p:stCondLst>
                              <p:cond delay="5000"/>
                            </p:stCondLst>
                            <p:childTnLst>
                              <p:par>
                                <p:cTn id="30" presetID="53" presetClass="entr" presetSubtype="16"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750" fill="hold"/>
                                        <p:tgtEl>
                                          <p:spTgt spid="20"/>
                                        </p:tgtEl>
                                        <p:attrNameLst>
                                          <p:attrName>ppt_w</p:attrName>
                                        </p:attrNameLst>
                                      </p:cBhvr>
                                      <p:tavLst>
                                        <p:tav tm="0">
                                          <p:val>
                                            <p:fltVal val="0"/>
                                          </p:val>
                                        </p:tav>
                                        <p:tav tm="100000">
                                          <p:val>
                                            <p:strVal val="#ppt_w"/>
                                          </p:val>
                                        </p:tav>
                                      </p:tavLst>
                                    </p:anim>
                                    <p:anim calcmode="lin" valueType="num">
                                      <p:cBhvr>
                                        <p:cTn id="33" dur="750" fill="hold"/>
                                        <p:tgtEl>
                                          <p:spTgt spid="20"/>
                                        </p:tgtEl>
                                        <p:attrNameLst>
                                          <p:attrName>ppt_h</p:attrName>
                                        </p:attrNameLst>
                                      </p:cBhvr>
                                      <p:tavLst>
                                        <p:tav tm="0">
                                          <p:val>
                                            <p:fltVal val="0"/>
                                          </p:val>
                                        </p:tav>
                                        <p:tav tm="100000">
                                          <p:val>
                                            <p:strVal val="#ppt_h"/>
                                          </p:val>
                                        </p:tav>
                                      </p:tavLst>
                                    </p:anim>
                                    <p:animEffect transition="in" filter="fade">
                                      <p:cBhvr>
                                        <p:cTn id="34" dur="750"/>
                                        <p:tgtEl>
                                          <p:spTgt spid="20"/>
                                        </p:tgtEl>
                                      </p:cBhvr>
                                    </p:animEffect>
                                  </p:childTnLst>
                                </p:cTn>
                              </p:par>
                            </p:childTnLst>
                          </p:cTn>
                        </p:par>
                        <p:par>
                          <p:cTn id="35" fill="hold">
                            <p:stCondLst>
                              <p:cond delay="6000"/>
                            </p:stCondLst>
                            <p:childTnLst>
                              <p:par>
                                <p:cTn id="36" presetID="53" presetClass="entr" presetSubtype="16"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750" fill="hold"/>
                                        <p:tgtEl>
                                          <p:spTgt spid="25"/>
                                        </p:tgtEl>
                                        <p:attrNameLst>
                                          <p:attrName>ppt_w</p:attrName>
                                        </p:attrNameLst>
                                      </p:cBhvr>
                                      <p:tavLst>
                                        <p:tav tm="0">
                                          <p:val>
                                            <p:fltVal val="0"/>
                                          </p:val>
                                        </p:tav>
                                        <p:tav tm="100000">
                                          <p:val>
                                            <p:strVal val="#ppt_w"/>
                                          </p:val>
                                        </p:tav>
                                      </p:tavLst>
                                    </p:anim>
                                    <p:anim calcmode="lin" valueType="num">
                                      <p:cBhvr>
                                        <p:cTn id="39" dur="750" fill="hold"/>
                                        <p:tgtEl>
                                          <p:spTgt spid="25"/>
                                        </p:tgtEl>
                                        <p:attrNameLst>
                                          <p:attrName>ppt_h</p:attrName>
                                        </p:attrNameLst>
                                      </p:cBhvr>
                                      <p:tavLst>
                                        <p:tav tm="0">
                                          <p:val>
                                            <p:fltVal val="0"/>
                                          </p:val>
                                        </p:tav>
                                        <p:tav tm="100000">
                                          <p:val>
                                            <p:strVal val="#ppt_h"/>
                                          </p:val>
                                        </p:tav>
                                      </p:tavLst>
                                    </p:anim>
                                    <p:animEffect transition="in" filter="fade">
                                      <p:cBhvr>
                                        <p:cTn id="40"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9"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游戏机, 桌子, 橙子, 电脑&#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p:cNvSpPr/>
          <p:nvPr/>
        </p:nvSpPr>
        <p:spPr>
          <a:xfrm>
            <a:off x="2235200" y="1327777"/>
            <a:ext cx="7759700" cy="4060902"/>
          </a:xfrm>
          <a:prstGeom prst="roundRect">
            <a:avLst>
              <a:gd name="adj" fmla="val 140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门" descr="图片包含 游戏机&#10;&#10;描述已自动生成"/>
          <p:cNvPicPr>
            <a:picLocks noChangeAspect="1"/>
          </p:cNvPicPr>
          <p:nvPr/>
        </p:nvPicPr>
        <p:blipFill rotWithShape="1">
          <a:blip r:embed="rId2">
            <a:extLst>
              <a:ext uri="{28A0092B-C50C-407E-A947-70E740481C1C}">
                <a14:useLocalDpi xmlns:a14="http://schemas.microsoft.com/office/drawing/2010/main" val="0"/>
              </a:ext>
            </a:extLst>
          </a:blip>
          <a:srcRect l="39672" t="39290" r="38947" b="45191"/>
          <a:stretch>
            <a:fillRect/>
          </a:stretch>
        </p:blipFill>
        <p:spPr>
          <a:xfrm rot="-60000">
            <a:off x="2567020" y="3543328"/>
            <a:ext cx="7057961" cy="2561452"/>
          </a:xfrm>
          <a:prstGeom prst="rect">
            <a:avLst/>
          </a:prstGeom>
        </p:spPr>
      </p:pic>
      <p:pic>
        <p:nvPicPr>
          <p:cNvPr id="7" name="图片 6" descr="图片包含 游戏机, 飞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7571"/>
          <a:stretch>
            <a:fillRect/>
          </a:stretch>
        </p:blipFill>
        <p:spPr>
          <a:xfrm>
            <a:off x="0" y="3890500"/>
            <a:ext cx="12192000" cy="2967500"/>
          </a:xfrm>
          <a:prstGeom prst="rect">
            <a:avLst/>
          </a:prstGeom>
        </p:spPr>
      </p:pic>
      <p:pic>
        <p:nvPicPr>
          <p:cNvPr id="11" name="图片 10" descr="图片包含 橙子, 黑暗, 前, 大&#10;&#10;描述已自动生成"/>
          <p:cNvPicPr>
            <a:picLocks noChangeAspect="1"/>
          </p:cNvPicPr>
          <p:nvPr/>
        </p:nvPicPr>
        <p:blipFill rotWithShape="1">
          <a:blip r:embed="rId4">
            <a:extLst>
              <a:ext uri="{28A0092B-C50C-407E-A947-70E740481C1C}">
                <a14:useLocalDpi xmlns:a14="http://schemas.microsoft.com/office/drawing/2010/main" val="0"/>
              </a:ext>
            </a:extLst>
          </a:blip>
          <a:srcRect t="79594"/>
          <a:stretch>
            <a:fillRect/>
          </a:stretch>
        </p:blipFill>
        <p:spPr>
          <a:xfrm>
            <a:off x="0" y="5388679"/>
            <a:ext cx="12192000" cy="1469321"/>
          </a:xfrm>
          <a:prstGeom prst="rect">
            <a:avLst/>
          </a:prstGeom>
        </p:spPr>
      </p:pic>
      <p:pic>
        <p:nvPicPr>
          <p:cNvPr id="22" name="图片 21" descr="图片包含 标志, 停止, 游戏机, 城市&#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8038" y="448281"/>
            <a:ext cx="892890" cy="879497"/>
          </a:xfrm>
          <a:prstGeom prst="rect">
            <a:avLst/>
          </a:prstGeom>
        </p:spPr>
      </p:pic>
      <p:grpSp>
        <p:nvGrpSpPr>
          <p:cNvPr id="6" name="组合 5"/>
          <p:cNvGrpSpPr/>
          <p:nvPr/>
        </p:nvGrpSpPr>
        <p:grpSpPr>
          <a:xfrm>
            <a:off x="4271798" y="1562651"/>
            <a:ext cx="3648404" cy="804030"/>
            <a:chOff x="4437470" y="1334246"/>
            <a:chExt cx="3648404" cy="804030"/>
          </a:xfrm>
        </p:grpSpPr>
        <p:sp>
          <p:nvSpPr>
            <p:cNvPr id="15" name="Aitds5"/>
            <p:cNvSpPr txBox="1"/>
            <p:nvPr>
              <p:custDataLst>
                <p:tags r:id="rId6"/>
              </p:custDataLst>
            </p:nvPr>
          </p:nvSpPr>
          <p:spPr>
            <a:xfrm>
              <a:off x="4437470" y="1334246"/>
              <a:ext cx="1267876"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rgbClr val="C00000"/>
                  </a:solidFill>
                  <a:effectLst/>
                  <a:uLnTx/>
                  <a:uFillTx/>
                  <a:latin typeface="+mn-lt"/>
                  <a:ea typeface="+mn-ea"/>
                  <a:cs typeface="+mn-ea"/>
                  <a:sym typeface="+mn-lt"/>
                </a:rPr>
                <a:t>第</a:t>
              </a:r>
              <a:endParaRPr kumimoji="0" lang="zh-CN" altLang="en-US" sz="4400" b="1" i="0" u="none" strike="noStrike" kern="0" cap="none" spc="0" normalizeH="0" baseline="0" noProof="0" dirty="0">
                <a:ln w="3175">
                  <a:noFill/>
                </a:ln>
                <a:solidFill>
                  <a:srgbClr val="C00000"/>
                </a:solidFill>
                <a:effectLst/>
                <a:uLnTx/>
                <a:uFillTx/>
                <a:latin typeface="+mn-lt"/>
                <a:ea typeface="+mn-ea"/>
                <a:cs typeface="+mn-ea"/>
                <a:sym typeface="+mn-lt"/>
              </a:endParaRPr>
            </a:p>
          </p:txBody>
        </p:sp>
        <p:sp>
          <p:nvSpPr>
            <p:cNvPr id="16" name="Aitds6"/>
            <p:cNvSpPr txBox="1"/>
            <p:nvPr>
              <p:custDataLst>
                <p:tags r:id="rId7"/>
              </p:custDataLst>
            </p:nvPr>
          </p:nvSpPr>
          <p:spPr>
            <a:xfrm>
              <a:off x="6933746" y="1334246"/>
              <a:ext cx="1152128"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rgbClr val="C00000"/>
                  </a:solidFill>
                  <a:effectLst/>
                  <a:uLnTx/>
                  <a:uFillTx/>
                  <a:latin typeface="+mn-lt"/>
                  <a:ea typeface="+mn-ea"/>
                  <a:cs typeface="+mn-ea"/>
                  <a:sym typeface="+mn-lt"/>
                </a:rPr>
                <a:t>章</a:t>
              </a:r>
              <a:endParaRPr kumimoji="0" lang="zh-CN" altLang="en-US" sz="4400" b="1" i="0" u="none" strike="noStrike" kern="0" cap="none" spc="0" normalizeH="0" baseline="0" noProof="0" dirty="0">
                <a:ln w="3175">
                  <a:noFill/>
                </a:ln>
                <a:solidFill>
                  <a:srgbClr val="C00000"/>
                </a:solidFill>
                <a:effectLst/>
                <a:uLnTx/>
                <a:uFillTx/>
                <a:latin typeface="+mn-lt"/>
                <a:ea typeface="+mn-ea"/>
                <a:cs typeface="+mn-ea"/>
                <a:sym typeface="+mn-lt"/>
              </a:endParaRPr>
            </a:p>
          </p:txBody>
        </p:sp>
      </p:grpSp>
      <p:grpSp>
        <p:nvGrpSpPr>
          <p:cNvPr id="17" name="Aitds7"/>
          <p:cNvGrpSpPr/>
          <p:nvPr>
            <p:custDataLst>
              <p:tags r:id="rId8"/>
            </p:custDataLst>
          </p:nvPr>
        </p:nvGrpSpPr>
        <p:grpSpPr>
          <a:xfrm>
            <a:off x="5378191" y="1410445"/>
            <a:ext cx="1435618" cy="1108443"/>
            <a:chOff x="3396243" y="987574"/>
            <a:chExt cx="1258902" cy="972000"/>
          </a:xfrm>
          <a:solidFill>
            <a:srgbClr val="C00000"/>
          </a:solidFill>
        </p:grpSpPr>
        <p:sp>
          <p:nvSpPr>
            <p:cNvPr id="18" name="Aitds7-1"/>
            <p:cNvSpPr/>
            <p:nvPr>
              <p:custDataLst>
                <p:tags r:id="rId9"/>
              </p:custDataLst>
            </p:nvPr>
          </p:nvSpPr>
          <p:spPr>
            <a:xfrm>
              <a:off x="3528557" y="987574"/>
              <a:ext cx="972000" cy="972000"/>
            </a:xfrm>
            <a:prstGeom prst="ellipse">
              <a:avLst/>
            </a:prstGeom>
            <a:grpFill/>
            <a:ln w="25400" cap="flat" cmpd="sng" algn="ctr">
              <a:solidFill>
                <a:schemeClr val="bg1"/>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C00000"/>
                </a:solidFill>
                <a:effectLst/>
                <a:uLnTx/>
                <a:uFillTx/>
                <a:cs typeface="+mn-ea"/>
                <a:sym typeface="+mn-lt"/>
              </a:endParaRPr>
            </a:p>
          </p:txBody>
        </p:sp>
        <p:sp>
          <p:nvSpPr>
            <p:cNvPr id="19" name="Aitds7-2"/>
            <p:cNvSpPr/>
            <p:nvPr>
              <p:custDataLst>
                <p:tags r:id="rId10"/>
              </p:custDataLst>
            </p:nvPr>
          </p:nvSpPr>
          <p:spPr>
            <a:xfrm>
              <a:off x="3618557" y="1077573"/>
              <a:ext cx="792000" cy="792000"/>
            </a:xfrm>
            <a:prstGeom prst="ellipse">
              <a:avLst/>
            </a:prstGeom>
            <a:grpFill/>
            <a:ln w="34925" cap="flat" cmpd="sng" algn="ctr">
              <a:solidFill>
                <a:schemeClr val="bg1"/>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C00000"/>
                </a:solidFill>
                <a:effectLst/>
                <a:uLnTx/>
                <a:uFillTx/>
                <a:cs typeface="+mn-ea"/>
                <a:sym typeface="+mn-lt"/>
              </a:endParaRPr>
            </a:p>
          </p:txBody>
        </p:sp>
        <p:sp>
          <p:nvSpPr>
            <p:cNvPr id="21" name="Aitds7-3"/>
            <p:cNvSpPr txBox="1"/>
            <p:nvPr>
              <p:custDataLst>
                <p:tags r:id="rId11"/>
              </p:custDataLst>
            </p:nvPr>
          </p:nvSpPr>
          <p:spPr>
            <a:xfrm>
              <a:off x="3396243" y="1071023"/>
              <a:ext cx="1258902" cy="759036"/>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800" b="1" i="0" u="none" strike="noStrike" kern="0" cap="none" spc="0" normalizeH="0" baseline="0" noProof="0">
                  <a:ln w="3175">
                    <a:noFill/>
                  </a:ln>
                  <a:solidFill>
                    <a:schemeClr val="bg1"/>
                  </a:solidFill>
                  <a:effectLst/>
                  <a:uLnTx/>
                  <a:uFillTx/>
                  <a:latin typeface="+mn-lt"/>
                  <a:ea typeface="+mn-ea"/>
                  <a:cs typeface="+mn-ea"/>
                  <a:sym typeface="+mn-lt"/>
                </a:rPr>
                <a:t>04</a:t>
              </a:r>
              <a:endParaRPr kumimoji="0" lang="zh-CN" altLang="en-US" sz="4800" b="1" i="0" u="none" strike="noStrike" kern="0" cap="none" spc="0" normalizeH="0" baseline="0" noProof="0" dirty="0">
                <a:ln w="3175">
                  <a:noFill/>
                </a:ln>
                <a:solidFill>
                  <a:schemeClr val="bg1"/>
                </a:solidFill>
                <a:effectLst/>
                <a:uLnTx/>
                <a:uFillTx/>
                <a:latin typeface="+mn-lt"/>
                <a:ea typeface="+mn-ea"/>
                <a:cs typeface="+mn-ea"/>
                <a:sym typeface="+mn-lt"/>
              </a:endParaRPr>
            </a:p>
          </p:txBody>
        </p:sp>
      </p:grpSp>
      <p:sp>
        <p:nvSpPr>
          <p:cNvPr id="23" name="Aitds8"/>
          <p:cNvSpPr txBox="1"/>
          <p:nvPr>
            <p:custDataLst>
              <p:tags r:id="rId12"/>
            </p:custDataLst>
          </p:nvPr>
        </p:nvSpPr>
        <p:spPr>
          <a:xfrm>
            <a:off x="2029746" y="2486990"/>
            <a:ext cx="8170607" cy="1569660"/>
          </a:xfrm>
          <a:prstGeom prst="rect">
            <a:avLst/>
          </a:prstGeom>
          <a:noFill/>
        </p:spPr>
        <p:txBody>
          <a:bodyPr wrap="square" rtlCol="0">
            <a:spAutoFit/>
          </a:bodyPr>
          <a:lstStyle/>
          <a:p>
            <a:pPr lvl="0" algn="ctr" defTabSz="457200"/>
            <a:r>
              <a:rPr lang="zh-CN" altLang="en-US" sz="4800" b="1" kern="0">
                <a:ln w="127">
                  <a:noFill/>
                </a:ln>
                <a:solidFill>
                  <a:srgbClr val="C00000"/>
                </a:solidFill>
                <a:cs typeface="+mn-ea"/>
                <a:sym typeface="+mn-lt"/>
              </a:rPr>
              <a:t>新中国社会主义发展史的</a:t>
            </a:r>
            <a:endParaRPr lang="en-US" altLang="zh-CN" sz="4800" b="1" kern="0">
              <a:ln w="127">
                <a:noFill/>
              </a:ln>
              <a:solidFill>
                <a:srgbClr val="C00000"/>
              </a:solidFill>
              <a:cs typeface="+mn-ea"/>
              <a:sym typeface="+mn-lt"/>
            </a:endParaRPr>
          </a:p>
          <a:p>
            <a:pPr lvl="0" algn="ctr" defTabSz="457200"/>
            <a:r>
              <a:rPr lang="zh-CN" altLang="en-US" sz="4800" b="1" kern="0">
                <a:ln w="127">
                  <a:noFill/>
                </a:ln>
                <a:solidFill>
                  <a:srgbClr val="C00000"/>
                </a:solidFill>
                <a:cs typeface="+mn-ea"/>
                <a:sym typeface="+mn-lt"/>
              </a:rPr>
              <a:t>起承转折段落</a:t>
            </a:r>
            <a:endParaRPr lang="zh-CN" altLang="en-US" sz="4800" b="1" kern="0">
              <a:ln w="127">
                <a:noFill/>
              </a:ln>
              <a:solidFill>
                <a:srgbClr val="C0000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800" advTm="3000">
        <p:circle/>
      </p:transition>
    </mc:Choice>
    <mc:Fallback>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anim calcmode="lin" valueType="num">
                                      <p:cBhvr>
                                        <p:cTn id="12" dur="750" fill="hold"/>
                                        <p:tgtEl>
                                          <p:spTgt spid="11"/>
                                        </p:tgtEl>
                                        <p:attrNameLst>
                                          <p:attrName>ppt_x</p:attrName>
                                        </p:attrNameLst>
                                      </p:cBhvr>
                                      <p:tavLst>
                                        <p:tav tm="0">
                                          <p:val>
                                            <p:strVal val="#ppt_x"/>
                                          </p:val>
                                        </p:tav>
                                        <p:tav tm="100000">
                                          <p:val>
                                            <p:strVal val="#ppt_x"/>
                                          </p:val>
                                        </p:tav>
                                      </p:tavLst>
                                    </p:anim>
                                    <p:anim calcmode="lin" valueType="num">
                                      <p:cBhvr>
                                        <p:cTn id="13" dur="75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750"/>
                                        <p:tgtEl>
                                          <p:spTgt spid="20"/>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anim calcmode="lin" valueType="num">
                                      <p:cBhvr>
                                        <p:cTn id="22" dur="750" fill="hold"/>
                                        <p:tgtEl>
                                          <p:spTgt spid="7"/>
                                        </p:tgtEl>
                                        <p:attrNameLst>
                                          <p:attrName>ppt_x</p:attrName>
                                        </p:attrNameLst>
                                      </p:cBhvr>
                                      <p:tavLst>
                                        <p:tav tm="0">
                                          <p:val>
                                            <p:strVal val="#ppt_x"/>
                                          </p:val>
                                        </p:tav>
                                        <p:tav tm="100000">
                                          <p:val>
                                            <p:strVal val="#ppt_x"/>
                                          </p:val>
                                        </p:tav>
                                      </p:tavLst>
                                    </p:anim>
                                    <p:anim calcmode="lin" valueType="num">
                                      <p:cBhvr>
                                        <p:cTn id="23" dur="75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2" presetClass="entr" presetSubtype="4"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750"/>
                                        <p:tgtEl>
                                          <p:spTgt spid="3"/>
                                        </p:tgtEl>
                                      </p:cBhvr>
                                    </p:animEffect>
                                  </p:childTnLst>
                                </p:cTn>
                              </p:par>
                            </p:childTnLst>
                          </p:cTn>
                        </p:par>
                        <p:par>
                          <p:cTn id="28" fill="hold">
                            <p:stCondLst>
                              <p:cond delay="50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6000"/>
                            </p:stCondLst>
                            <p:childTnLst>
                              <p:par>
                                <p:cTn id="35" presetID="10"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750"/>
                                        <p:tgtEl>
                                          <p:spTgt spid="6"/>
                                        </p:tgtEl>
                                      </p:cBhvr>
                                    </p:animEffect>
                                  </p:childTnLst>
                                </p:cTn>
                              </p:par>
                            </p:childTnLst>
                          </p:cTn>
                        </p:par>
                        <p:par>
                          <p:cTn id="38" fill="hold">
                            <p:stCondLst>
                              <p:cond delay="7000"/>
                            </p:stCondLst>
                            <p:childTnLst>
                              <p:par>
                                <p:cTn id="39" presetID="22" presetClass="entr" presetSubtype="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750"/>
                                        <p:tgtEl>
                                          <p:spTgt spid="23"/>
                                        </p:tgtEl>
                                      </p:cBhvr>
                                    </p:animEffect>
                                  </p:childTnLst>
                                </p:cTn>
                              </p:par>
                            </p:childTnLst>
                          </p:cTn>
                        </p:par>
                        <p:par>
                          <p:cTn id="42" fill="hold">
                            <p:stCondLst>
                              <p:cond delay="8000"/>
                            </p:stCondLst>
                            <p:childTnLst>
                              <p:par>
                                <p:cTn id="43" presetID="21" presetClass="entr" presetSubtype="1"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heel(1)">
                                      <p:cBhvr>
                                        <p:cTn id="45"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55686" y="2103034"/>
            <a:ext cx="10009189" cy="3696569"/>
            <a:chOff x="1055686" y="2103034"/>
            <a:chExt cx="10009189" cy="3696569"/>
          </a:xfrm>
        </p:grpSpPr>
        <p:sp>
          <p:nvSpPr>
            <p:cNvPr id="4" name="矩形: 圆角 3"/>
            <p:cNvSpPr/>
            <p:nvPr/>
          </p:nvSpPr>
          <p:spPr>
            <a:xfrm>
              <a:off x="1055686" y="2103034"/>
              <a:ext cx="10009189" cy="3696569"/>
            </a:xfrm>
            <a:prstGeom prst="roundRect">
              <a:avLst/>
            </a:prstGeom>
            <a:solidFill>
              <a:srgbClr val="C00000"/>
            </a:solid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1625600" y="2554685"/>
              <a:ext cx="9056914" cy="2793265"/>
            </a:xfrm>
            <a:prstGeom prst="rect">
              <a:avLst/>
            </a:prstGeom>
            <a:noFill/>
          </p:spPr>
          <p:txBody>
            <a:bodyPr wrap="square" rtlCol="0">
              <a:spAutoFit/>
            </a:bodyPr>
            <a:lstStyle/>
            <a:p>
              <a:pPr defTabSz="1219200">
                <a:lnSpc>
                  <a:spcPct val="135000"/>
                </a:lnSpc>
                <a:defRPr/>
              </a:pPr>
              <a:r>
                <a:rPr lang="zh-CN" altLang="en-US" sz="2200" dirty="0">
                  <a:solidFill>
                    <a:schemeClr val="bg1"/>
                  </a:solidFill>
                  <a:cs typeface="+mn-ea"/>
                  <a:sym typeface="+mn-lt"/>
                </a:rPr>
                <a:t>我们党十一届三中全会提出的改革开放伟大决策扭转了新中国社会主义发展史的进程。解放思想、实事求是的思想钥匙打开了人民群众身上的教条主义枷锁，让人们的内心从曲折的过去解脱出来，重新面对新时期的新情况和新问题。把工作重心转移到经济建设上来，为完善社会主义及推动社会主义发展创造新动能、提供新动力，我们党和国家的各项事业再次节节高升、蒸蒸日上。  　</a:t>
              </a:r>
              <a:endParaRPr lang="zh-CN" altLang="en-US" sz="2200" dirty="0">
                <a:solidFill>
                  <a:schemeClr val="bg1"/>
                </a:solidFill>
                <a:cs typeface="+mn-ea"/>
                <a:sym typeface="+mn-lt"/>
              </a:endParaRPr>
            </a:p>
          </p:txBody>
        </p:sp>
      </p:grpSp>
      <p:sp>
        <p:nvSpPr>
          <p:cNvPr id="47" name="矩形 46"/>
          <p:cNvSpPr/>
          <p:nvPr/>
        </p:nvSpPr>
        <p:spPr>
          <a:xfrm>
            <a:off x="4363360" y="1321246"/>
            <a:ext cx="3525324" cy="492443"/>
          </a:xfrm>
          <a:prstGeom prst="rect">
            <a:avLst/>
          </a:prstGeom>
        </p:spPr>
        <p:txBody>
          <a:bodyPr wrap="none">
            <a:spAutoFit/>
          </a:bodyPr>
          <a:lstStyle/>
          <a:p>
            <a:r>
              <a:rPr lang="en-US" altLang="zh-CN" sz="2600" b="1" dirty="0">
                <a:solidFill>
                  <a:srgbClr val="C00000"/>
                </a:solidFill>
                <a:cs typeface="+mn-ea"/>
                <a:sym typeface="+mn-lt"/>
              </a:rPr>
              <a:t>1978</a:t>
            </a:r>
            <a:r>
              <a:rPr lang="zh-CN" altLang="en-US" sz="2600" b="1" dirty="0">
                <a:solidFill>
                  <a:srgbClr val="C00000"/>
                </a:solidFill>
                <a:cs typeface="+mn-ea"/>
                <a:sym typeface="+mn-lt"/>
              </a:rPr>
              <a:t>年十一届三中全会</a:t>
            </a:r>
            <a:endParaRPr lang="zh-CN" altLang="en-US" sz="2600" b="1" dirty="0">
              <a:solidFill>
                <a:srgbClr val="C00000"/>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750" fill="hold"/>
                                        <p:tgtEl>
                                          <p:spTgt spid="47"/>
                                        </p:tgtEl>
                                        <p:attrNameLst>
                                          <p:attrName>ppt_x</p:attrName>
                                        </p:attrNameLst>
                                      </p:cBhvr>
                                      <p:tavLst>
                                        <p:tav tm="0">
                                          <p:val>
                                            <p:strVal val="1+#ppt_w/2"/>
                                          </p:val>
                                        </p:tav>
                                        <p:tav tm="100000">
                                          <p:val>
                                            <p:strVal val="#ppt_x"/>
                                          </p:val>
                                        </p:tav>
                                      </p:tavLst>
                                    </p:anim>
                                    <p:anim calcmode="lin" valueType="num">
                                      <p:cBhvr additive="base">
                                        <p:cTn id="8" dur="750" fill="hold"/>
                                        <p:tgtEl>
                                          <p:spTgt spid="4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6"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1055686" y="2103034"/>
            <a:ext cx="10009189" cy="3696569"/>
          </a:xfrm>
          <a:prstGeom prst="roundRect">
            <a:avLst/>
          </a:prstGeom>
          <a:solidFill>
            <a:srgbClr val="C00000"/>
          </a:solid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168953" y="2688982"/>
            <a:ext cx="5651905" cy="2592273"/>
            <a:chOff x="1168953" y="2688982"/>
            <a:chExt cx="5651905" cy="2592273"/>
          </a:xfrm>
        </p:grpSpPr>
        <p:sp>
          <p:nvSpPr>
            <p:cNvPr id="12" name="矩形: 圆角 11"/>
            <p:cNvSpPr/>
            <p:nvPr/>
          </p:nvSpPr>
          <p:spPr>
            <a:xfrm>
              <a:off x="1168953" y="2688982"/>
              <a:ext cx="5651905" cy="2592273"/>
            </a:xfrm>
            <a:prstGeom prst="roundRect">
              <a:avLst/>
            </a:prstGeom>
            <a:solidFill>
              <a:schemeClr val="bg1"/>
            </a:solid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Aitds3"/>
            <p:cNvSpPr/>
            <p:nvPr/>
          </p:nvSpPr>
          <p:spPr>
            <a:xfrm>
              <a:off x="1335437" y="2722640"/>
              <a:ext cx="5318935" cy="2541080"/>
            </a:xfrm>
            <a:prstGeom prst="rect">
              <a:avLst/>
            </a:prstGeom>
          </p:spPr>
          <p:txBody>
            <a:bodyPr wrap="square">
              <a:spAutoFit/>
            </a:bodyPr>
            <a:lstStyle/>
            <a:p>
              <a:pPr algn="just">
                <a:lnSpc>
                  <a:spcPct val="150000"/>
                </a:lnSpc>
              </a:pPr>
              <a:r>
                <a:rPr lang="zh-CN" altLang="en-US" dirty="0">
                  <a:solidFill>
                    <a:srgbClr val="C00000"/>
                  </a:solidFill>
                  <a:cs typeface="+mn-ea"/>
                  <a:sym typeface="+mn-lt"/>
                </a:rPr>
                <a:t>改革开放总设计师邓小平同志为中国社会主义加上“特色”内涵。我们根据国情实际和时代特点，通过艰辛探索赋予了鲜明的中国发展特色。自此，新中国社会主义发展史愈加“特色”、更加闪耀。由之，中国特色社会主义也逐渐成为我国改革开放以来的基本理论、基本道路、基本路线。</a:t>
              </a:r>
              <a:endParaRPr lang="zh-CN" altLang="en-US" dirty="0">
                <a:solidFill>
                  <a:srgbClr val="C00000"/>
                </a:solidFill>
                <a:cs typeface="+mn-ea"/>
                <a:sym typeface="+mn-lt"/>
              </a:endParaRPr>
            </a:p>
          </p:txBody>
        </p:sp>
      </p:grpSp>
      <p:sp>
        <p:nvSpPr>
          <p:cNvPr id="10" name="Aitds4-2"/>
          <p:cNvSpPr txBox="1">
            <a:spLocks noChangeArrowheads="1"/>
          </p:cNvSpPr>
          <p:nvPr/>
        </p:nvSpPr>
        <p:spPr bwMode="auto">
          <a:xfrm>
            <a:off x="3907347" y="1291871"/>
            <a:ext cx="4377307"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defRPr/>
            </a:pPr>
            <a:r>
              <a:rPr lang="en-US" altLang="zh-CN" sz="2600" b="1" dirty="0">
                <a:solidFill>
                  <a:srgbClr val="C00000"/>
                </a:solidFill>
                <a:latin typeface="+mn-lt"/>
                <a:ea typeface="+mn-ea"/>
                <a:cs typeface="+mn-ea"/>
                <a:sym typeface="+mn-lt"/>
              </a:rPr>
              <a:t>1982</a:t>
            </a:r>
            <a:r>
              <a:rPr lang="zh-CN" altLang="en-US" sz="2600" b="1" dirty="0">
                <a:solidFill>
                  <a:srgbClr val="C00000"/>
                </a:solidFill>
                <a:latin typeface="+mn-lt"/>
                <a:ea typeface="+mn-ea"/>
                <a:cs typeface="+mn-ea"/>
                <a:sym typeface="+mn-lt"/>
              </a:rPr>
              <a:t>年</a:t>
            </a:r>
            <a:r>
              <a:rPr lang="en-US" altLang="zh-CN" sz="2600" b="1" dirty="0">
                <a:solidFill>
                  <a:srgbClr val="C00000"/>
                </a:solidFill>
                <a:latin typeface="+mn-lt"/>
                <a:ea typeface="+mn-ea"/>
                <a:cs typeface="+mn-ea"/>
                <a:sym typeface="+mn-lt"/>
              </a:rPr>
              <a:t>-</a:t>
            </a:r>
            <a:r>
              <a:rPr lang="zh-CN" altLang="en-US" sz="2600" b="1" dirty="0">
                <a:solidFill>
                  <a:srgbClr val="C00000"/>
                </a:solidFill>
                <a:latin typeface="+mn-lt"/>
                <a:ea typeface="+mn-ea"/>
                <a:cs typeface="+mn-ea"/>
                <a:sym typeface="+mn-lt"/>
              </a:rPr>
              <a:t>中国特色社会主义</a:t>
            </a:r>
            <a:endParaRPr lang="zh-CN" altLang="en-US" sz="2600" b="1" dirty="0">
              <a:solidFill>
                <a:schemeClr val="tx1">
                  <a:lumMod val="85000"/>
                  <a:lumOff val="15000"/>
                </a:schemeClr>
              </a:solidFill>
              <a:latin typeface="+mn-lt"/>
              <a:ea typeface="+mn-ea"/>
              <a:cs typeface="+mn-ea"/>
              <a:sym typeface="+mn-lt"/>
            </a:endParaRPr>
          </a:p>
        </p:txBody>
      </p:sp>
      <p:sp>
        <p:nvSpPr>
          <p:cNvPr id="15" name="Aitds3"/>
          <p:cNvSpPr/>
          <p:nvPr/>
        </p:nvSpPr>
        <p:spPr>
          <a:xfrm>
            <a:off x="6929285" y="2822699"/>
            <a:ext cx="4027163" cy="2340962"/>
          </a:xfrm>
          <a:prstGeom prst="rect">
            <a:avLst/>
          </a:prstGeom>
        </p:spPr>
        <p:txBody>
          <a:bodyPr wrap="square">
            <a:spAutoFit/>
          </a:bodyPr>
          <a:lstStyle/>
          <a:p>
            <a:pPr algn="just">
              <a:lnSpc>
                <a:spcPct val="130000"/>
              </a:lnSpc>
            </a:pPr>
            <a:r>
              <a:rPr lang="zh-CN" altLang="en-US" sz="1900" dirty="0">
                <a:solidFill>
                  <a:schemeClr val="bg1"/>
                </a:solidFill>
                <a:cs typeface="+mn-ea"/>
                <a:sym typeface="+mn-lt"/>
              </a:rPr>
              <a:t>中国特色社会主义是毛泽东主席时期开始探索的，但作为一个较为完整的理论体系机制，则是在邓小平同志时期完成的，两者属于前后继承关系。也就是所谓的“始于毛，成于邓”这个说法。  　　</a:t>
            </a:r>
            <a:endParaRPr lang="en-US" altLang="zh-CN" sz="1900" dirty="0">
              <a:solidFill>
                <a:schemeClr val="bg1"/>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750"/>
                                        <p:tgtEl>
                                          <p:spTgt spid="10"/>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750"/>
                                        <p:tgtEl>
                                          <p:spTgt spid="1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750"/>
                                        <p:tgtEl>
                                          <p:spTgt spid="2"/>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itds4-2"/>
          <p:cNvSpPr txBox="1">
            <a:spLocks noChangeArrowheads="1"/>
          </p:cNvSpPr>
          <p:nvPr/>
        </p:nvSpPr>
        <p:spPr bwMode="auto">
          <a:xfrm>
            <a:off x="2422278" y="1267735"/>
            <a:ext cx="7347445"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defRPr/>
            </a:pPr>
            <a:r>
              <a:rPr lang="zh-CN" altLang="en-US" sz="2600" b="1" dirty="0">
                <a:solidFill>
                  <a:srgbClr val="C00000"/>
                </a:solidFill>
                <a:latin typeface="+mn-lt"/>
                <a:ea typeface="+mn-ea"/>
                <a:cs typeface="+mn-ea"/>
                <a:sym typeface="+mn-lt"/>
              </a:rPr>
              <a:t>新时代，我们构建了中国特色社会主义制度体系</a:t>
            </a:r>
            <a:endParaRPr lang="zh-CN" altLang="en-US" sz="2600" b="1" dirty="0">
              <a:solidFill>
                <a:schemeClr val="tx1">
                  <a:lumMod val="85000"/>
                  <a:lumOff val="15000"/>
                </a:schemeClr>
              </a:solidFill>
              <a:latin typeface="+mn-lt"/>
              <a:ea typeface="+mn-ea"/>
              <a:cs typeface="+mn-ea"/>
              <a:sym typeface="+mn-lt"/>
            </a:endParaRPr>
          </a:p>
        </p:txBody>
      </p:sp>
      <p:grpSp>
        <p:nvGrpSpPr>
          <p:cNvPr id="2" name="组合 1"/>
          <p:cNvGrpSpPr/>
          <p:nvPr/>
        </p:nvGrpSpPr>
        <p:grpSpPr>
          <a:xfrm>
            <a:off x="1144215" y="1982364"/>
            <a:ext cx="10009189" cy="3441499"/>
            <a:chOff x="1144215" y="1982364"/>
            <a:chExt cx="10009189" cy="3441499"/>
          </a:xfrm>
        </p:grpSpPr>
        <p:sp>
          <p:nvSpPr>
            <p:cNvPr id="19" name="矩形: 圆角 18"/>
            <p:cNvSpPr/>
            <p:nvPr/>
          </p:nvSpPr>
          <p:spPr>
            <a:xfrm>
              <a:off x="1144215" y="1982364"/>
              <a:ext cx="10009189" cy="3441499"/>
            </a:xfrm>
            <a:prstGeom prst="roundRect">
              <a:avLst/>
            </a:prstGeom>
            <a:solidFill>
              <a:srgbClr val="C00000"/>
            </a:solid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Aitds3"/>
            <p:cNvSpPr/>
            <p:nvPr/>
          </p:nvSpPr>
          <p:spPr>
            <a:xfrm>
              <a:off x="1374576" y="2220179"/>
              <a:ext cx="9442848" cy="820546"/>
            </a:xfrm>
            <a:prstGeom prst="rect">
              <a:avLst/>
            </a:prstGeom>
          </p:spPr>
          <p:txBody>
            <a:bodyPr wrap="square">
              <a:spAutoFit/>
            </a:bodyPr>
            <a:lstStyle/>
            <a:p>
              <a:pPr marL="342900" indent="-342900" algn="just">
                <a:lnSpc>
                  <a:spcPct val="130000"/>
                </a:lnSpc>
                <a:buFont typeface="Wingdings" panose="05000000000000000000" pitchFamily="2" charset="2"/>
                <a:buChar char="Ø"/>
              </a:pPr>
              <a:r>
                <a:rPr lang="zh-CN" altLang="en-US" sz="1900" dirty="0">
                  <a:solidFill>
                    <a:schemeClr val="bg1"/>
                  </a:solidFill>
                  <a:cs typeface="+mn-ea"/>
                  <a:sym typeface="+mn-lt"/>
                </a:rPr>
                <a:t>在经济上，建立了以公有制为主体、国有经济为主导、多种所有制经济共同发展的基本经济制度</a:t>
              </a:r>
              <a:r>
                <a:rPr lang="en-US" altLang="zh-CN" sz="1900" dirty="0">
                  <a:solidFill>
                    <a:schemeClr val="bg1"/>
                  </a:solidFill>
                  <a:cs typeface="+mn-ea"/>
                  <a:sym typeface="+mn-lt"/>
                </a:rPr>
                <a:t>;</a:t>
              </a:r>
              <a:endParaRPr lang="en-US" altLang="zh-CN" sz="1900" dirty="0">
                <a:solidFill>
                  <a:schemeClr val="bg1"/>
                </a:solidFill>
                <a:cs typeface="+mn-ea"/>
                <a:sym typeface="+mn-lt"/>
              </a:endParaRPr>
            </a:p>
          </p:txBody>
        </p:sp>
        <p:sp>
          <p:nvSpPr>
            <p:cNvPr id="30" name="Aitds3"/>
            <p:cNvSpPr/>
            <p:nvPr/>
          </p:nvSpPr>
          <p:spPr>
            <a:xfrm>
              <a:off x="1339597" y="3303273"/>
              <a:ext cx="9529862" cy="820546"/>
            </a:xfrm>
            <a:prstGeom prst="rect">
              <a:avLst/>
            </a:prstGeom>
          </p:spPr>
          <p:txBody>
            <a:bodyPr wrap="square">
              <a:spAutoFit/>
            </a:bodyPr>
            <a:lstStyle/>
            <a:p>
              <a:pPr marL="342900" indent="-342900" algn="just">
                <a:lnSpc>
                  <a:spcPct val="130000"/>
                </a:lnSpc>
                <a:buFont typeface="Wingdings" panose="05000000000000000000" pitchFamily="2" charset="2"/>
                <a:buChar char="Ø"/>
              </a:pPr>
              <a:r>
                <a:rPr lang="zh-CN" altLang="en-US" sz="1900" dirty="0">
                  <a:solidFill>
                    <a:schemeClr val="bg1"/>
                  </a:solidFill>
                  <a:cs typeface="+mn-ea"/>
                  <a:sym typeface="+mn-lt"/>
                </a:rPr>
                <a:t>在政治上，建立了工人阶级领导的、以工农联盟为基础的人民民主专政的国体以及民主集中制的人民代表大会制度政体</a:t>
              </a:r>
              <a:endParaRPr lang="en-US" altLang="zh-CN" sz="1900" dirty="0">
                <a:solidFill>
                  <a:schemeClr val="bg1"/>
                </a:solidFill>
                <a:cs typeface="+mn-ea"/>
                <a:sym typeface="+mn-lt"/>
              </a:endParaRPr>
            </a:p>
          </p:txBody>
        </p:sp>
        <p:sp>
          <p:nvSpPr>
            <p:cNvPr id="38" name="Aitds3"/>
            <p:cNvSpPr/>
            <p:nvPr/>
          </p:nvSpPr>
          <p:spPr>
            <a:xfrm>
              <a:off x="1323677" y="4386367"/>
              <a:ext cx="9493747" cy="820546"/>
            </a:xfrm>
            <a:prstGeom prst="rect">
              <a:avLst/>
            </a:prstGeom>
          </p:spPr>
          <p:txBody>
            <a:bodyPr wrap="square">
              <a:spAutoFit/>
            </a:bodyPr>
            <a:lstStyle/>
            <a:p>
              <a:pPr marL="342900" indent="-342900" algn="just">
                <a:lnSpc>
                  <a:spcPct val="130000"/>
                </a:lnSpc>
                <a:buFont typeface="Wingdings" panose="05000000000000000000" pitchFamily="2" charset="2"/>
                <a:buChar char="Ø"/>
              </a:pPr>
              <a:r>
                <a:rPr lang="zh-CN" altLang="en-US" sz="1900" dirty="0">
                  <a:solidFill>
                    <a:schemeClr val="bg1"/>
                  </a:solidFill>
                  <a:cs typeface="+mn-ea"/>
                  <a:sym typeface="+mn-lt"/>
                </a:rPr>
                <a:t>在文化上，建立了马克思主义为指导、红色革命文化为基因，同时吸收传统文化和世界先进文化中积极内容的文化制度。</a:t>
              </a:r>
              <a:endParaRPr lang="en-US" altLang="zh-CN" sz="1900" dirty="0">
                <a:solidFill>
                  <a:schemeClr val="bg1"/>
                </a:solidFill>
                <a:cs typeface="+mn-ea"/>
                <a:sym typeface="+mn-lt"/>
              </a:endParaRPr>
            </a:p>
          </p:txBody>
        </p:sp>
      </p:grpSp>
      <p:sp>
        <p:nvSpPr>
          <p:cNvPr id="39" name="我图网QQF4D2CD6C74639原创"/>
          <p:cNvSpPr txBox="1"/>
          <p:nvPr/>
        </p:nvSpPr>
        <p:spPr>
          <a:xfrm>
            <a:off x="989473" y="5551532"/>
            <a:ext cx="10110327" cy="769441"/>
          </a:xfrm>
          <a:prstGeom prst="rect">
            <a:avLst/>
          </a:prstGeom>
          <a:no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pitchFamily="34" charset="-122"/>
                <a:ea typeface="微软雅黑" panose="020B0503020204020204" pitchFamily="34" charset="-122"/>
              </a:defRPr>
            </a:lvl1pPr>
          </a:lstStyle>
          <a:p>
            <a:r>
              <a:rPr lang="zh-CN" altLang="en-US" sz="2200" b="0" u="sng" dirty="0">
                <a:solidFill>
                  <a:srgbClr val="C00000"/>
                </a:solidFill>
                <a:latin typeface="+mn-lt"/>
                <a:ea typeface="+mn-ea"/>
                <a:cs typeface="+mn-ea"/>
                <a:sym typeface="+mn-lt"/>
              </a:rPr>
              <a:t>中国特色社会主义制度体系已经成熟，有力促进了国内经济发展和社会进步，经受住了国际复杂形势的考验</a:t>
            </a:r>
            <a:endParaRPr lang="zh-CN" altLang="en-US" sz="2200" b="0" u="sng" dirty="0">
              <a:solidFill>
                <a:srgbClr val="C00000"/>
              </a:solidFill>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750"/>
                                        <p:tgtEl>
                                          <p:spTgt spid="4"/>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750"/>
                                        <p:tgtEl>
                                          <p:spTgt spid="2"/>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750" fill="hold"/>
                                        <p:tgtEl>
                                          <p:spTgt spid="39"/>
                                        </p:tgtEl>
                                        <p:attrNameLst>
                                          <p:attrName>ppt_w</p:attrName>
                                        </p:attrNameLst>
                                      </p:cBhvr>
                                      <p:tavLst>
                                        <p:tav tm="0">
                                          <p:val>
                                            <p:fltVal val="0"/>
                                          </p:val>
                                        </p:tav>
                                        <p:tav tm="100000">
                                          <p:val>
                                            <p:strVal val="#ppt_w"/>
                                          </p:val>
                                        </p:tav>
                                      </p:tavLst>
                                    </p:anim>
                                    <p:anim calcmode="lin" valueType="num">
                                      <p:cBhvr>
                                        <p:cTn id="16" dur="750" fill="hold"/>
                                        <p:tgtEl>
                                          <p:spTgt spid="39"/>
                                        </p:tgtEl>
                                        <p:attrNameLst>
                                          <p:attrName>ppt_h</p:attrName>
                                        </p:attrNameLst>
                                      </p:cBhvr>
                                      <p:tavLst>
                                        <p:tav tm="0">
                                          <p:val>
                                            <p:fltVal val="0"/>
                                          </p:val>
                                        </p:tav>
                                        <p:tav tm="100000">
                                          <p:val>
                                            <p:strVal val="#ppt_h"/>
                                          </p:val>
                                        </p:tav>
                                      </p:tavLst>
                                    </p:anim>
                                    <p:animEffect transition="in" filter="fade">
                                      <p:cBhvr>
                                        <p:cTn id="17"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1144215" y="1989540"/>
            <a:ext cx="10009189" cy="3923898"/>
          </a:xfrm>
          <a:prstGeom prst="roundRect">
            <a:avLst/>
          </a:prstGeom>
          <a:solidFill>
            <a:srgbClr val="C00000"/>
          </a:solid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814286" y="2461933"/>
            <a:ext cx="8519885" cy="1297267"/>
          </a:xfrm>
          <a:prstGeom prst="roundRect">
            <a:avLst/>
          </a:prstGeom>
          <a:solidFill>
            <a:schemeClr val="bg1"/>
          </a:solid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108318" y="2613168"/>
            <a:ext cx="7975364" cy="3067122"/>
          </a:xfrm>
          <a:prstGeom prst="rect">
            <a:avLst/>
          </a:prstGeom>
          <a:noFill/>
          <a:ln>
            <a:noFill/>
          </a:ln>
        </p:spPr>
        <p:txBody>
          <a:bodyPr wrap="square">
            <a:spAutoFit/>
          </a:bodyPr>
          <a:lstStyle/>
          <a:p>
            <a:pPr algn="just" defTabSz="914400">
              <a:lnSpc>
                <a:spcPct val="140000"/>
              </a:lnSpc>
              <a:defRPr/>
            </a:pPr>
            <a:r>
              <a:rPr lang="zh-CN" altLang="en-US" sz="2000" kern="0" dirty="0">
                <a:solidFill>
                  <a:prstClr val="black">
                    <a:lumMod val="95000"/>
                    <a:lumOff val="5000"/>
                  </a:prstClr>
                </a:solidFill>
                <a:cs typeface="+mn-ea"/>
                <a:sym typeface="+mn-lt"/>
              </a:rPr>
              <a:t>是一段从建立到建设再到完善的历史，是一部社会主义在中国的发展史。社会主义事业在探索中发展、在挫折中前进、在困难中成长。</a:t>
            </a:r>
            <a:endParaRPr lang="en-US" altLang="zh-CN" sz="2000" kern="0" dirty="0">
              <a:solidFill>
                <a:prstClr val="black">
                  <a:lumMod val="95000"/>
                  <a:lumOff val="5000"/>
                </a:prstClr>
              </a:solidFill>
              <a:cs typeface="+mn-ea"/>
              <a:sym typeface="+mn-lt"/>
            </a:endParaRPr>
          </a:p>
          <a:p>
            <a:pPr algn="just" defTabSz="914400">
              <a:lnSpc>
                <a:spcPct val="140000"/>
              </a:lnSpc>
              <a:defRPr/>
            </a:pPr>
            <a:endParaRPr lang="en-US" altLang="zh-CN" sz="2000" kern="0" dirty="0">
              <a:solidFill>
                <a:prstClr val="black">
                  <a:lumMod val="95000"/>
                  <a:lumOff val="5000"/>
                </a:prstClr>
              </a:solidFill>
              <a:cs typeface="+mn-ea"/>
              <a:sym typeface="+mn-lt"/>
            </a:endParaRPr>
          </a:p>
          <a:p>
            <a:pPr algn="just" defTabSz="914400">
              <a:lnSpc>
                <a:spcPct val="140000"/>
              </a:lnSpc>
              <a:defRPr/>
            </a:pPr>
            <a:r>
              <a:rPr lang="zh-CN" altLang="en-US" sz="2000" kern="0" dirty="0">
                <a:solidFill>
                  <a:schemeClr val="bg1"/>
                </a:solidFill>
                <a:cs typeface="+mn-ea"/>
                <a:sym typeface="+mn-lt"/>
              </a:rPr>
              <a:t>是世界上的不平凡历史。我们经历多少风风雨雨，才取得了举世瞩目的伟大成就</a:t>
            </a:r>
            <a:r>
              <a:rPr lang="en-US" altLang="zh-CN" sz="2000" kern="0" dirty="0">
                <a:solidFill>
                  <a:schemeClr val="bg1"/>
                </a:solidFill>
                <a:cs typeface="+mn-ea"/>
                <a:sym typeface="+mn-lt"/>
              </a:rPr>
              <a:t>;</a:t>
            </a:r>
            <a:r>
              <a:rPr lang="zh-CN" altLang="en-US" sz="2000" kern="0" dirty="0">
                <a:solidFill>
                  <a:schemeClr val="bg1"/>
                </a:solidFill>
                <a:cs typeface="+mn-ea"/>
                <a:sym typeface="+mn-lt"/>
              </a:rPr>
              <a:t>我们经历多少坎坷磨难，才能从站起来到富起来再到逐步强起来</a:t>
            </a:r>
            <a:r>
              <a:rPr lang="en-US" altLang="zh-CN" sz="2000" kern="0" dirty="0">
                <a:solidFill>
                  <a:schemeClr val="bg1"/>
                </a:solidFill>
                <a:cs typeface="+mn-ea"/>
                <a:sym typeface="+mn-lt"/>
              </a:rPr>
              <a:t>;</a:t>
            </a:r>
            <a:r>
              <a:rPr lang="zh-CN" altLang="en-US" sz="2000" kern="0" dirty="0">
                <a:solidFill>
                  <a:schemeClr val="bg1"/>
                </a:solidFill>
                <a:cs typeface="+mn-ea"/>
                <a:sym typeface="+mn-lt"/>
              </a:rPr>
              <a:t>我们经历多少泪眼婆娑，才最终走向了伟大复兴。应该说，走社会主义道路，是人民的选择，也是历史的选择。</a:t>
            </a:r>
            <a:endParaRPr lang="en-US" altLang="zh-CN" sz="2000" kern="0" dirty="0">
              <a:solidFill>
                <a:schemeClr val="bg1"/>
              </a:solidFill>
              <a:cs typeface="+mn-ea"/>
              <a:sym typeface="+mn-lt"/>
            </a:endParaRPr>
          </a:p>
        </p:txBody>
      </p:sp>
      <p:sp>
        <p:nvSpPr>
          <p:cNvPr id="11" name="矩形 10"/>
          <p:cNvSpPr/>
          <p:nvPr/>
        </p:nvSpPr>
        <p:spPr>
          <a:xfrm>
            <a:off x="4336544" y="1315133"/>
            <a:ext cx="4212370" cy="5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p>
            <a:pPr defTabSz="1217930" eaLnBrk="0" hangingPunct="0"/>
            <a:r>
              <a:rPr lang="zh-CN" altLang="en-US" sz="2600" b="1" dirty="0">
                <a:solidFill>
                  <a:srgbClr val="C00000"/>
                </a:solidFill>
                <a:cs typeface="+mn-ea"/>
                <a:sym typeface="+mn-lt"/>
              </a:rPr>
              <a:t>新中国社会主义发展史</a:t>
            </a:r>
            <a:endParaRPr lang="zh-CN" altLang="en-US" sz="2600" b="1" dirty="0">
              <a:solidFill>
                <a:srgbClr val="C00000"/>
              </a:solidFill>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peelOff"/>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anim calcmode="lin" valueType="num">
                                      <p:cBhvr>
                                        <p:cTn id="14" dur="750" fill="hold"/>
                                        <p:tgtEl>
                                          <p:spTgt spid="10"/>
                                        </p:tgtEl>
                                        <p:attrNameLst>
                                          <p:attrName>ppt_x</p:attrName>
                                        </p:attrNameLst>
                                      </p:cBhvr>
                                      <p:tavLst>
                                        <p:tav tm="0">
                                          <p:val>
                                            <p:strVal val="#ppt_x"/>
                                          </p:val>
                                        </p:tav>
                                        <p:tav tm="100000">
                                          <p:val>
                                            <p:strVal val="#ppt_x"/>
                                          </p:val>
                                        </p:tav>
                                      </p:tavLst>
                                    </p:anim>
                                    <p:anim calcmode="lin" valueType="num">
                                      <p:cBhvr>
                                        <p:cTn id="15" dur="75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750"/>
                                        <p:tgtEl>
                                          <p:spTgt spid="8"/>
                                        </p:tgtEl>
                                      </p:cBhvr>
                                    </p:animEffect>
                                  </p:childTnLst>
                                </p:cTn>
                              </p:par>
                            </p:childTnLst>
                          </p:cTn>
                        </p:par>
                        <p:par>
                          <p:cTn id="20" fill="hold">
                            <p:stCondLst>
                              <p:cond delay="3000"/>
                            </p:stCondLst>
                            <p:childTnLst>
                              <p:par>
                                <p:cTn id="21" presetID="16" presetClass="entr" presetSubtype="2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图片 14" descr="图片包含 游戏机, 桌子, 橙子, 电脑&#10;&#10;描述已自动生成"/>
          <p:cNvPicPr>
            <a:picLocks noChangeAspect="1"/>
          </p:cNvPicPr>
          <p:nvPr/>
        </p:nvPicPr>
        <p:blipFill rotWithShape="1">
          <a:blip r:embed="rId1">
            <a:extLst>
              <a:ext uri="{28A0092B-C50C-407E-A947-70E740481C1C}">
                <a14:useLocalDpi xmlns:a14="http://schemas.microsoft.com/office/drawing/2010/main" val="0"/>
              </a:ext>
            </a:extLst>
          </a:blip>
          <a:srcRect r="14692" b="14692"/>
          <a:stretch>
            <a:fillRect/>
          </a:stretch>
        </p:blipFill>
        <p:spPr>
          <a:xfrm>
            <a:off x="0" y="0"/>
            <a:ext cx="12192000" cy="6858000"/>
          </a:xfrm>
          <a:prstGeom prst="rect">
            <a:avLst/>
          </a:prstGeom>
        </p:spPr>
      </p:pic>
      <p:pic>
        <p:nvPicPr>
          <p:cNvPr id="16" name="图片 15" descr="图片包含 游戏机, 飞机&#10;&#10;描述已自动生成"/>
          <p:cNvPicPr>
            <a:picLocks noChangeAspect="1"/>
          </p:cNvPicPr>
          <p:nvPr/>
        </p:nvPicPr>
        <p:blipFill rotWithShape="1">
          <a:blip r:embed="rId2">
            <a:extLst>
              <a:ext uri="{28A0092B-C50C-407E-A947-70E740481C1C}">
                <a14:useLocalDpi xmlns:a14="http://schemas.microsoft.com/office/drawing/2010/main" val="0"/>
              </a:ext>
            </a:extLst>
          </a:blip>
          <a:srcRect t="57571"/>
          <a:stretch>
            <a:fillRect/>
          </a:stretch>
        </p:blipFill>
        <p:spPr>
          <a:xfrm>
            <a:off x="0" y="4446513"/>
            <a:ext cx="12192000" cy="2967500"/>
          </a:xfrm>
          <a:prstGeom prst="rect">
            <a:avLst/>
          </a:prstGeom>
        </p:spPr>
      </p:pic>
      <p:grpSp>
        <p:nvGrpSpPr>
          <p:cNvPr id="10" name="组合 9"/>
          <p:cNvGrpSpPr/>
          <p:nvPr/>
        </p:nvGrpSpPr>
        <p:grpSpPr>
          <a:xfrm>
            <a:off x="4180330" y="1519706"/>
            <a:ext cx="5524268" cy="3208552"/>
            <a:chOff x="4326380" y="1519706"/>
            <a:chExt cx="5524268" cy="3208552"/>
          </a:xfrm>
        </p:grpSpPr>
        <p:sp>
          <p:nvSpPr>
            <p:cNvPr id="19" name="Aitds14"/>
            <p:cNvSpPr/>
            <p:nvPr/>
          </p:nvSpPr>
          <p:spPr>
            <a:xfrm>
              <a:off x="4326380" y="1519706"/>
              <a:ext cx="4908716" cy="461665"/>
            </a:xfrm>
            <a:prstGeom prst="rect">
              <a:avLst/>
            </a:prstGeom>
          </p:spPr>
          <p:txBody>
            <a:bodyPr wrap="none">
              <a:spAutoFit/>
            </a:bodyPr>
            <a:lstStyle/>
            <a:p>
              <a:pPr lvl="0">
                <a:defRPr/>
              </a:pPr>
              <a:r>
                <a:rPr lang="zh-CN" altLang="en-US" sz="2400" b="1" dirty="0">
                  <a:solidFill>
                    <a:schemeClr val="bg1"/>
                  </a:solidFill>
                  <a:cs typeface="+mn-ea"/>
                  <a:sym typeface="+mn-lt"/>
                </a:rPr>
                <a:t>新中国社会主义发展史的开篇序言</a:t>
              </a:r>
              <a:endParaRPr lang="zh-CN" altLang="en-US" sz="2400" b="1" dirty="0">
                <a:solidFill>
                  <a:schemeClr val="bg1"/>
                </a:solidFill>
                <a:cs typeface="+mn-ea"/>
                <a:sym typeface="+mn-lt"/>
              </a:endParaRPr>
            </a:p>
          </p:txBody>
        </p:sp>
        <p:sp>
          <p:nvSpPr>
            <p:cNvPr id="25" name="Aitds14"/>
            <p:cNvSpPr/>
            <p:nvPr/>
          </p:nvSpPr>
          <p:spPr>
            <a:xfrm>
              <a:off x="4326380" y="2435335"/>
              <a:ext cx="4908716" cy="461665"/>
            </a:xfrm>
            <a:prstGeom prst="rect">
              <a:avLst/>
            </a:prstGeom>
          </p:spPr>
          <p:txBody>
            <a:bodyPr wrap="none">
              <a:spAutoFit/>
            </a:bodyPr>
            <a:lstStyle/>
            <a:p>
              <a:pPr lvl="0">
                <a:defRPr/>
              </a:pPr>
              <a:r>
                <a:rPr lang="zh-CN" altLang="en-US" sz="2400" b="1">
                  <a:solidFill>
                    <a:schemeClr val="bg1"/>
                  </a:solidFill>
                  <a:cs typeface="+mn-ea"/>
                  <a:sym typeface="+mn-lt"/>
                </a:rPr>
                <a:t>新中国社会主义发展史的</a:t>
              </a:r>
              <a:r>
                <a:rPr lang="zh-CN" altLang="en-US" sz="2400" b="1" dirty="0">
                  <a:solidFill>
                    <a:schemeClr val="bg1"/>
                  </a:solidFill>
                  <a:cs typeface="+mn-ea"/>
                  <a:sym typeface="+mn-lt"/>
                </a:rPr>
                <a:t>篇章基调</a:t>
              </a:r>
              <a:endParaRPr lang="zh-CN" altLang="en-US" sz="2400" b="1" dirty="0">
                <a:solidFill>
                  <a:schemeClr val="bg1"/>
                </a:solidFill>
                <a:cs typeface="+mn-ea"/>
                <a:sym typeface="+mn-lt"/>
              </a:endParaRPr>
            </a:p>
          </p:txBody>
        </p:sp>
        <p:sp>
          <p:nvSpPr>
            <p:cNvPr id="28" name="Aitds14"/>
            <p:cNvSpPr/>
            <p:nvPr/>
          </p:nvSpPr>
          <p:spPr>
            <a:xfrm>
              <a:off x="4326380" y="3350964"/>
              <a:ext cx="5524268" cy="461665"/>
            </a:xfrm>
            <a:prstGeom prst="rect">
              <a:avLst/>
            </a:prstGeom>
          </p:spPr>
          <p:txBody>
            <a:bodyPr wrap="none">
              <a:spAutoFit/>
            </a:bodyPr>
            <a:lstStyle/>
            <a:p>
              <a:pPr lvl="0">
                <a:defRPr/>
              </a:pPr>
              <a:r>
                <a:rPr lang="zh-CN" altLang="en-US" sz="2400" b="1">
                  <a:solidFill>
                    <a:schemeClr val="bg1"/>
                  </a:solidFill>
                  <a:cs typeface="+mn-ea"/>
                  <a:sym typeface="+mn-lt"/>
                </a:rPr>
                <a:t>新中国社会主义发展史的</a:t>
              </a:r>
              <a:r>
                <a:rPr lang="zh-CN" altLang="en-US" sz="2400" b="1" dirty="0">
                  <a:solidFill>
                    <a:schemeClr val="bg1"/>
                  </a:solidFill>
                  <a:cs typeface="+mn-ea"/>
                  <a:sym typeface="+mn-lt"/>
                </a:rPr>
                <a:t>曲折探索章节</a:t>
              </a:r>
              <a:endParaRPr lang="zh-CN" altLang="en-US" sz="2400" b="1" dirty="0">
                <a:solidFill>
                  <a:schemeClr val="bg1"/>
                </a:solidFill>
                <a:cs typeface="+mn-ea"/>
                <a:sym typeface="+mn-lt"/>
              </a:endParaRPr>
            </a:p>
          </p:txBody>
        </p:sp>
        <p:sp>
          <p:nvSpPr>
            <p:cNvPr id="31" name="Aitds14"/>
            <p:cNvSpPr/>
            <p:nvPr/>
          </p:nvSpPr>
          <p:spPr>
            <a:xfrm>
              <a:off x="4326380" y="4266593"/>
              <a:ext cx="5524268" cy="461665"/>
            </a:xfrm>
            <a:prstGeom prst="rect">
              <a:avLst/>
            </a:prstGeom>
          </p:spPr>
          <p:txBody>
            <a:bodyPr wrap="none">
              <a:spAutoFit/>
            </a:bodyPr>
            <a:lstStyle/>
            <a:p>
              <a:pPr lvl="0">
                <a:defRPr/>
              </a:pPr>
              <a:r>
                <a:rPr lang="zh-CN" altLang="en-US" sz="2400" b="1">
                  <a:solidFill>
                    <a:schemeClr val="bg1"/>
                  </a:solidFill>
                  <a:cs typeface="+mn-ea"/>
                  <a:sym typeface="+mn-lt"/>
                </a:rPr>
                <a:t>新中国社会主义发展史的</a:t>
              </a:r>
              <a:r>
                <a:rPr lang="zh-CN" altLang="en-US" sz="2400" b="1" dirty="0">
                  <a:solidFill>
                    <a:schemeClr val="bg1"/>
                  </a:solidFill>
                  <a:cs typeface="+mn-ea"/>
                  <a:sym typeface="+mn-lt"/>
                </a:rPr>
                <a:t>起承转折段落</a:t>
              </a:r>
              <a:endParaRPr lang="zh-CN" altLang="en-US" sz="2400" b="1" dirty="0">
                <a:solidFill>
                  <a:schemeClr val="bg1"/>
                </a:solidFill>
                <a:cs typeface="+mn-ea"/>
                <a:sym typeface="+mn-lt"/>
              </a:endParaRPr>
            </a:p>
          </p:txBody>
        </p:sp>
      </p:grpSp>
      <p:grpSp>
        <p:nvGrpSpPr>
          <p:cNvPr id="6" name="组合 5"/>
          <p:cNvGrpSpPr/>
          <p:nvPr/>
        </p:nvGrpSpPr>
        <p:grpSpPr>
          <a:xfrm>
            <a:off x="1419330" y="2450305"/>
            <a:ext cx="1928097" cy="1638025"/>
            <a:chOff x="1660630" y="1662905"/>
            <a:chExt cx="1928097" cy="1638025"/>
          </a:xfrm>
        </p:grpSpPr>
        <p:sp>
          <p:nvSpPr>
            <p:cNvPr id="3" name="文本框 2"/>
            <p:cNvSpPr txBox="1"/>
            <p:nvPr/>
          </p:nvSpPr>
          <p:spPr>
            <a:xfrm>
              <a:off x="1660630" y="1662905"/>
              <a:ext cx="1873664" cy="1015663"/>
            </a:xfrm>
            <a:prstGeom prst="rect">
              <a:avLst/>
            </a:prstGeom>
            <a:noFill/>
          </p:spPr>
          <p:txBody>
            <a:bodyPr wrap="square" rtlCol="0">
              <a:spAutoFit/>
              <a:scene3d>
                <a:camera prst="orthographicFront"/>
                <a:lightRig rig="threePt" dir="t"/>
              </a:scene3d>
              <a:sp3d contourW="12700"/>
            </a:bodyPr>
            <a:lstStyle/>
            <a:p>
              <a:pPr algn="dist" defTabSz="914400">
                <a:defRPr/>
              </a:pPr>
              <a:r>
                <a:rPr lang="zh-CN" altLang="en-US" sz="6000" b="1" dirty="0">
                  <a:solidFill>
                    <a:srgbClr val="FFEDC2"/>
                  </a:solidFill>
                  <a:cs typeface="+mn-ea"/>
                  <a:sym typeface="+mn-lt"/>
                </a:rPr>
                <a:t>目录</a:t>
              </a:r>
              <a:endParaRPr lang="zh-CN" altLang="en-US" sz="6000" b="1" dirty="0">
                <a:solidFill>
                  <a:srgbClr val="FFEDC2"/>
                </a:solidFill>
                <a:cs typeface="+mn-ea"/>
                <a:sym typeface="+mn-lt"/>
              </a:endParaRPr>
            </a:p>
          </p:txBody>
        </p:sp>
        <p:sp>
          <p:nvSpPr>
            <p:cNvPr id="2" name="文本框 1"/>
            <p:cNvSpPr txBox="1"/>
            <p:nvPr/>
          </p:nvSpPr>
          <p:spPr>
            <a:xfrm>
              <a:off x="1800609" y="2777710"/>
              <a:ext cx="1788118" cy="523220"/>
            </a:xfrm>
            <a:prstGeom prst="rect">
              <a:avLst/>
            </a:prstGeom>
            <a:noFill/>
          </p:spPr>
          <p:txBody>
            <a:bodyPr wrap="none" rtlCol="0">
              <a:spAutoFit/>
            </a:bodyPr>
            <a:lstStyle/>
            <a:p>
              <a:r>
                <a:rPr kumimoji="1" lang="en-US" altLang="zh-CN" sz="2800" b="1" dirty="0">
                  <a:solidFill>
                    <a:srgbClr val="FFEDC2"/>
                  </a:solidFill>
                  <a:cs typeface="+mn-ea"/>
                  <a:sym typeface="+mn-lt"/>
                </a:rPr>
                <a:t>CONTENTS</a:t>
              </a:r>
              <a:endParaRPr kumimoji="1" lang="zh-CN" altLang="en-US" sz="2800" b="1" dirty="0">
                <a:solidFill>
                  <a:srgbClr val="FFEDC2"/>
                </a:solidFill>
                <a:cs typeface="+mn-ea"/>
                <a:sym typeface="+mn-lt"/>
              </a:endParaRPr>
            </a:p>
          </p:txBody>
        </p:sp>
      </p:grpSp>
      <p:pic>
        <p:nvPicPr>
          <p:cNvPr id="20" name="图片 19" descr="图片包含 橙子, 黑暗, 前, 大&#10;&#10;描述已自动生成"/>
          <p:cNvPicPr>
            <a:picLocks noChangeAspect="1"/>
          </p:cNvPicPr>
          <p:nvPr/>
        </p:nvPicPr>
        <p:blipFill rotWithShape="1">
          <a:blip r:embed="rId3">
            <a:extLst>
              <a:ext uri="{28A0092B-C50C-407E-A947-70E740481C1C}">
                <a14:useLocalDpi xmlns:a14="http://schemas.microsoft.com/office/drawing/2010/main" val="0"/>
              </a:ext>
            </a:extLst>
          </a:blip>
          <a:srcRect t="79594" r="15789"/>
          <a:stretch>
            <a:fillRect/>
          </a:stretch>
        </p:blipFill>
        <p:spPr>
          <a:xfrm>
            <a:off x="0" y="5388679"/>
            <a:ext cx="12192000" cy="1469321"/>
          </a:xfrm>
          <a:prstGeom prst="rect">
            <a:avLst/>
          </a:prstGeom>
        </p:spPr>
      </p:pic>
      <p:pic>
        <p:nvPicPr>
          <p:cNvPr id="21" name="图片 20" descr="图片包含 标志, 停止, 游戏机, 城市&#10;&#10;描述已自动生成"/>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8038" y="448281"/>
            <a:ext cx="892890" cy="879497"/>
          </a:xfrm>
          <a:prstGeom prst="rect">
            <a:avLst/>
          </a:prstGeom>
        </p:spPr>
      </p:pic>
      <p:grpSp>
        <p:nvGrpSpPr>
          <p:cNvPr id="9" name="组合 8"/>
          <p:cNvGrpSpPr/>
          <p:nvPr/>
        </p:nvGrpSpPr>
        <p:grpSpPr>
          <a:xfrm>
            <a:off x="4180330" y="1979724"/>
            <a:ext cx="5846320" cy="2723530"/>
            <a:chOff x="4466080" y="1979724"/>
            <a:chExt cx="5706620" cy="2723530"/>
          </a:xfrm>
        </p:grpSpPr>
        <p:cxnSp>
          <p:nvCxnSpPr>
            <p:cNvPr id="8" name="直接连接符 7"/>
            <p:cNvCxnSpPr/>
            <p:nvPr/>
          </p:nvCxnSpPr>
          <p:spPr>
            <a:xfrm>
              <a:off x="4466080" y="1979724"/>
              <a:ext cx="57066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466080" y="2887567"/>
              <a:ext cx="57066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466080" y="3795410"/>
              <a:ext cx="57066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466080" y="4703254"/>
              <a:ext cx="57066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9463297" y="1455890"/>
            <a:ext cx="837489" cy="3390063"/>
            <a:chOff x="9171197" y="1455890"/>
            <a:chExt cx="837489" cy="3390063"/>
          </a:xfrm>
        </p:grpSpPr>
        <p:grpSp>
          <p:nvGrpSpPr>
            <p:cNvPr id="32" name="Aitds7"/>
            <p:cNvGrpSpPr/>
            <p:nvPr>
              <p:custDataLst>
                <p:tags r:id="rId5"/>
              </p:custDataLst>
            </p:nvPr>
          </p:nvGrpSpPr>
          <p:grpSpPr>
            <a:xfrm>
              <a:off x="9171197" y="3284848"/>
              <a:ext cx="837489" cy="646626"/>
              <a:chOff x="3400632" y="987574"/>
              <a:chExt cx="1258902" cy="972000"/>
            </a:xfrm>
          </p:grpSpPr>
          <p:sp>
            <p:nvSpPr>
              <p:cNvPr id="33" name="Aitds7-1"/>
              <p:cNvSpPr/>
              <p:nvPr>
                <p:custDataLst>
                  <p:tags r:id="rId6"/>
                </p:custDataLst>
              </p:nvPr>
            </p:nvSpPr>
            <p:spPr>
              <a:xfrm>
                <a:off x="3528557" y="987574"/>
                <a:ext cx="972000" cy="972000"/>
              </a:xfrm>
              <a:prstGeom prst="ellipse">
                <a:avLst/>
              </a:prstGeom>
              <a:solidFill>
                <a:schemeClr val="bg1">
                  <a:alpha val="50000"/>
                </a:scheme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dirty="0">
                  <a:ln>
                    <a:noFill/>
                  </a:ln>
                  <a:solidFill>
                    <a:schemeClr val="bg1"/>
                  </a:solidFill>
                  <a:effectLst/>
                  <a:uLnTx/>
                  <a:uFillTx/>
                  <a:cs typeface="+mn-ea"/>
                  <a:sym typeface="+mn-lt"/>
                </a:endParaRPr>
              </a:p>
            </p:txBody>
          </p:sp>
          <p:sp>
            <p:nvSpPr>
              <p:cNvPr id="34" name="Aitds7-2"/>
              <p:cNvSpPr/>
              <p:nvPr>
                <p:custDataLst>
                  <p:tags r:id="rId7"/>
                </p:custDataLst>
              </p:nvPr>
            </p:nvSpPr>
            <p:spPr>
              <a:xfrm>
                <a:off x="3618557" y="1077574"/>
                <a:ext cx="792000" cy="792000"/>
              </a:xfrm>
              <a:prstGeom prst="ellipse">
                <a:avLst/>
              </a:prstGeom>
              <a:solidFill>
                <a:schemeClr val="bg1"/>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dirty="0">
                  <a:ln>
                    <a:noFill/>
                  </a:ln>
                  <a:solidFill>
                    <a:schemeClr val="bg1"/>
                  </a:solidFill>
                  <a:effectLst/>
                  <a:uLnTx/>
                  <a:uFillTx/>
                  <a:cs typeface="+mn-ea"/>
                  <a:sym typeface="+mn-lt"/>
                </a:endParaRPr>
              </a:p>
            </p:txBody>
          </p:sp>
          <p:sp>
            <p:nvSpPr>
              <p:cNvPr id="35" name="Aitds7-3"/>
              <p:cNvSpPr txBox="1"/>
              <p:nvPr>
                <p:custDataLst>
                  <p:tags r:id="rId8"/>
                </p:custDataLst>
              </p:nvPr>
            </p:nvSpPr>
            <p:spPr>
              <a:xfrm>
                <a:off x="3400632" y="1040298"/>
                <a:ext cx="1258902" cy="75717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a:ln w="3175">
                      <a:noFill/>
                    </a:ln>
                    <a:solidFill>
                      <a:srgbClr val="C00000"/>
                    </a:solidFill>
                    <a:effectLst/>
                    <a:uLnTx/>
                    <a:uFillTx/>
                    <a:latin typeface="+mn-lt"/>
                    <a:ea typeface="+mn-ea"/>
                    <a:cs typeface="+mn-ea"/>
                    <a:sym typeface="+mn-lt"/>
                  </a:rPr>
                  <a:t>03</a:t>
                </a:r>
                <a:endParaRPr kumimoji="0" lang="zh-CN" altLang="en-US" sz="3200" b="0" i="0" u="none" strike="noStrike" kern="0" cap="none" spc="0" normalizeH="0" baseline="0" noProof="0" dirty="0">
                  <a:ln w="3175">
                    <a:noFill/>
                  </a:ln>
                  <a:solidFill>
                    <a:srgbClr val="C00000"/>
                  </a:solidFill>
                  <a:effectLst/>
                  <a:uLnTx/>
                  <a:uFillTx/>
                  <a:latin typeface="+mn-lt"/>
                  <a:ea typeface="+mn-ea"/>
                  <a:cs typeface="+mn-ea"/>
                  <a:sym typeface="+mn-lt"/>
                </a:endParaRPr>
              </a:p>
            </p:txBody>
          </p:sp>
        </p:grpSp>
        <p:grpSp>
          <p:nvGrpSpPr>
            <p:cNvPr id="36" name="Aitds7"/>
            <p:cNvGrpSpPr/>
            <p:nvPr>
              <p:custDataLst>
                <p:tags r:id="rId9"/>
              </p:custDataLst>
            </p:nvPr>
          </p:nvGrpSpPr>
          <p:grpSpPr>
            <a:xfrm>
              <a:off x="9171197" y="1455890"/>
              <a:ext cx="837489" cy="646626"/>
              <a:chOff x="3400632" y="987574"/>
              <a:chExt cx="1258902" cy="972000"/>
            </a:xfrm>
          </p:grpSpPr>
          <p:sp>
            <p:nvSpPr>
              <p:cNvPr id="37" name="Aitds7-1"/>
              <p:cNvSpPr/>
              <p:nvPr>
                <p:custDataLst>
                  <p:tags r:id="rId10"/>
                </p:custDataLst>
              </p:nvPr>
            </p:nvSpPr>
            <p:spPr>
              <a:xfrm>
                <a:off x="3528557" y="987574"/>
                <a:ext cx="972000" cy="972000"/>
              </a:xfrm>
              <a:prstGeom prst="ellipse">
                <a:avLst/>
              </a:prstGeom>
              <a:solidFill>
                <a:schemeClr val="bg1">
                  <a:alpha val="50000"/>
                </a:scheme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dirty="0">
                  <a:ln>
                    <a:noFill/>
                  </a:ln>
                  <a:solidFill>
                    <a:schemeClr val="bg1"/>
                  </a:solidFill>
                  <a:effectLst/>
                  <a:uLnTx/>
                  <a:uFillTx/>
                  <a:cs typeface="+mn-ea"/>
                  <a:sym typeface="+mn-lt"/>
                </a:endParaRPr>
              </a:p>
            </p:txBody>
          </p:sp>
          <p:sp>
            <p:nvSpPr>
              <p:cNvPr id="38" name="Aitds7-2"/>
              <p:cNvSpPr/>
              <p:nvPr>
                <p:custDataLst>
                  <p:tags r:id="rId11"/>
                </p:custDataLst>
              </p:nvPr>
            </p:nvSpPr>
            <p:spPr>
              <a:xfrm>
                <a:off x="3618557" y="1077574"/>
                <a:ext cx="792000" cy="792000"/>
              </a:xfrm>
              <a:prstGeom prst="ellipse">
                <a:avLst/>
              </a:prstGeom>
              <a:solidFill>
                <a:schemeClr val="bg1"/>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dirty="0">
                  <a:ln>
                    <a:noFill/>
                  </a:ln>
                  <a:solidFill>
                    <a:schemeClr val="bg1"/>
                  </a:solidFill>
                  <a:effectLst/>
                  <a:uLnTx/>
                  <a:uFillTx/>
                  <a:cs typeface="+mn-ea"/>
                  <a:sym typeface="+mn-lt"/>
                </a:endParaRPr>
              </a:p>
            </p:txBody>
          </p:sp>
          <p:sp>
            <p:nvSpPr>
              <p:cNvPr id="39" name="Aitds7-3"/>
              <p:cNvSpPr txBox="1"/>
              <p:nvPr>
                <p:custDataLst>
                  <p:tags r:id="rId12"/>
                </p:custDataLst>
              </p:nvPr>
            </p:nvSpPr>
            <p:spPr>
              <a:xfrm>
                <a:off x="3400632" y="1040298"/>
                <a:ext cx="1258902" cy="75717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dirty="0">
                    <a:ln w="3175">
                      <a:noFill/>
                    </a:ln>
                    <a:solidFill>
                      <a:srgbClr val="C00000"/>
                    </a:solidFill>
                    <a:effectLst/>
                    <a:uLnTx/>
                    <a:uFillTx/>
                    <a:latin typeface="+mn-lt"/>
                    <a:ea typeface="+mn-ea"/>
                    <a:cs typeface="+mn-ea"/>
                    <a:sym typeface="+mn-lt"/>
                  </a:rPr>
                  <a:t>01</a:t>
                </a:r>
                <a:endParaRPr kumimoji="0" lang="zh-CN" altLang="en-US" sz="3200" b="0" i="0" u="none" strike="noStrike" kern="0" cap="none" spc="0" normalizeH="0" baseline="0" noProof="0" dirty="0">
                  <a:ln w="3175">
                    <a:noFill/>
                  </a:ln>
                  <a:solidFill>
                    <a:srgbClr val="C00000"/>
                  </a:solidFill>
                  <a:effectLst/>
                  <a:uLnTx/>
                  <a:uFillTx/>
                  <a:latin typeface="+mn-lt"/>
                  <a:ea typeface="+mn-ea"/>
                  <a:cs typeface="+mn-ea"/>
                  <a:sym typeface="+mn-lt"/>
                </a:endParaRPr>
              </a:p>
            </p:txBody>
          </p:sp>
        </p:grpSp>
        <p:grpSp>
          <p:nvGrpSpPr>
            <p:cNvPr id="40" name="Aitds7"/>
            <p:cNvGrpSpPr/>
            <p:nvPr>
              <p:custDataLst>
                <p:tags r:id="rId13"/>
              </p:custDataLst>
            </p:nvPr>
          </p:nvGrpSpPr>
          <p:grpSpPr>
            <a:xfrm>
              <a:off x="9171197" y="2370369"/>
              <a:ext cx="837489" cy="646626"/>
              <a:chOff x="3400632" y="987574"/>
              <a:chExt cx="1258902" cy="972000"/>
            </a:xfrm>
          </p:grpSpPr>
          <p:sp>
            <p:nvSpPr>
              <p:cNvPr id="41" name="Aitds7-1"/>
              <p:cNvSpPr/>
              <p:nvPr>
                <p:custDataLst>
                  <p:tags r:id="rId14"/>
                </p:custDataLst>
              </p:nvPr>
            </p:nvSpPr>
            <p:spPr>
              <a:xfrm>
                <a:off x="3528557" y="987574"/>
                <a:ext cx="972000" cy="972000"/>
              </a:xfrm>
              <a:prstGeom prst="ellipse">
                <a:avLst/>
              </a:prstGeom>
              <a:solidFill>
                <a:schemeClr val="bg1">
                  <a:alpha val="50000"/>
                </a:scheme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dirty="0">
                  <a:ln>
                    <a:noFill/>
                  </a:ln>
                  <a:solidFill>
                    <a:schemeClr val="bg1"/>
                  </a:solidFill>
                  <a:effectLst/>
                  <a:uLnTx/>
                  <a:uFillTx/>
                  <a:cs typeface="+mn-ea"/>
                  <a:sym typeface="+mn-lt"/>
                </a:endParaRPr>
              </a:p>
            </p:txBody>
          </p:sp>
          <p:sp>
            <p:nvSpPr>
              <p:cNvPr id="42" name="Aitds7-2"/>
              <p:cNvSpPr/>
              <p:nvPr>
                <p:custDataLst>
                  <p:tags r:id="rId15"/>
                </p:custDataLst>
              </p:nvPr>
            </p:nvSpPr>
            <p:spPr>
              <a:xfrm>
                <a:off x="3618557" y="1077574"/>
                <a:ext cx="792000" cy="792000"/>
              </a:xfrm>
              <a:prstGeom prst="ellipse">
                <a:avLst/>
              </a:prstGeom>
              <a:solidFill>
                <a:schemeClr val="bg1"/>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dirty="0">
                  <a:ln>
                    <a:noFill/>
                  </a:ln>
                  <a:solidFill>
                    <a:schemeClr val="bg1"/>
                  </a:solidFill>
                  <a:effectLst/>
                  <a:uLnTx/>
                  <a:uFillTx/>
                  <a:cs typeface="+mn-ea"/>
                  <a:sym typeface="+mn-lt"/>
                </a:endParaRPr>
              </a:p>
            </p:txBody>
          </p:sp>
          <p:sp>
            <p:nvSpPr>
              <p:cNvPr id="43" name="Aitds7-3"/>
              <p:cNvSpPr txBox="1"/>
              <p:nvPr>
                <p:custDataLst>
                  <p:tags r:id="rId16"/>
                </p:custDataLst>
              </p:nvPr>
            </p:nvSpPr>
            <p:spPr>
              <a:xfrm>
                <a:off x="3400632" y="1040298"/>
                <a:ext cx="1258902" cy="75717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a:ln w="3175">
                      <a:noFill/>
                    </a:ln>
                    <a:solidFill>
                      <a:srgbClr val="C00000"/>
                    </a:solidFill>
                    <a:effectLst/>
                    <a:uLnTx/>
                    <a:uFillTx/>
                    <a:latin typeface="+mn-lt"/>
                    <a:ea typeface="+mn-ea"/>
                    <a:cs typeface="+mn-ea"/>
                    <a:sym typeface="+mn-lt"/>
                  </a:rPr>
                  <a:t>02</a:t>
                </a:r>
                <a:endParaRPr kumimoji="0" lang="zh-CN" altLang="en-US" sz="3200" b="0" i="0" u="none" strike="noStrike" kern="0" cap="none" spc="0" normalizeH="0" baseline="0" noProof="0" dirty="0">
                  <a:ln w="3175">
                    <a:noFill/>
                  </a:ln>
                  <a:solidFill>
                    <a:srgbClr val="C00000"/>
                  </a:solidFill>
                  <a:effectLst/>
                  <a:uLnTx/>
                  <a:uFillTx/>
                  <a:latin typeface="+mn-lt"/>
                  <a:ea typeface="+mn-ea"/>
                  <a:cs typeface="+mn-ea"/>
                  <a:sym typeface="+mn-lt"/>
                </a:endParaRPr>
              </a:p>
            </p:txBody>
          </p:sp>
        </p:grpSp>
        <p:grpSp>
          <p:nvGrpSpPr>
            <p:cNvPr id="44" name="Aitds7"/>
            <p:cNvGrpSpPr/>
            <p:nvPr>
              <p:custDataLst>
                <p:tags r:id="rId17"/>
              </p:custDataLst>
            </p:nvPr>
          </p:nvGrpSpPr>
          <p:grpSpPr>
            <a:xfrm>
              <a:off x="9171197" y="4199327"/>
              <a:ext cx="837489" cy="646626"/>
              <a:chOff x="3400632" y="987574"/>
              <a:chExt cx="1258902" cy="972000"/>
            </a:xfrm>
          </p:grpSpPr>
          <p:sp>
            <p:nvSpPr>
              <p:cNvPr id="45" name="Aitds7-1"/>
              <p:cNvSpPr/>
              <p:nvPr>
                <p:custDataLst>
                  <p:tags r:id="rId18"/>
                </p:custDataLst>
              </p:nvPr>
            </p:nvSpPr>
            <p:spPr>
              <a:xfrm>
                <a:off x="3528557" y="987574"/>
                <a:ext cx="972000" cy="972000"/>
              </a:xfrm>
              <a:prstGeom prst="ellipse">
                <a:avLst/>
              </a:prstGeom>
              <a:solidFill>
                <a:schemeClr val="bg1">
                  <a:alpha val="50000"/>
                </a:scheme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dirty="0">
                  <a:ln>
                    <a:noFill/>
                  </a:ln>
                  <a:solidFill>
                    <a:schemeClr val="bg1"/>
                  </a:solidFill>
                  <a:effectLst/>
                  <a:uLnTx/>
                  <a:uFillTx/>
                  <a:cs typeface="+mn-ea"/>
                  <a:sym typeface="+mn-lt"/>
                </a:endParaRPr>
              </a:p>
            </p:txBody>
          </p:sp>
          <p:sp>
            <p:nvSpPr>
              <p:cNvPr id="46" name="Aitds7-2"/>
              <p:cNvSpPr/>
              <p:nvPr>
                <p:custDataLst>
                  <p:tags r:id="rId19"/>
                </p:custDataLst>
              </p:nvPr>
            </p:nvSpPr>
            <p:spPr>
              <a:xfrm>
                <a:off x="3618557" y="1077574"/>
                <a:ext cx="792000" cy="792000"/>
              </a:xfrm>
              <a:prstGeom prst="ellipse">
                <a:avLst/>
              </a:prstGeom>
              <a:solidFill>
                <a:schemeClr val="bg1"/>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400" i="0" u="none" strike="noStrike" kern="0" cap="none" spc="0" normalizeH="0" baseline="0" noProof="0" dirty="0">
                  <a:ln>
                    <a:noFill/>
                  </a:ln>
                  <a:solidFill>
                    <a:schemeClr val="bg1"/>
                  </a:solidFill>
                  <a:effectLst/>
                  <a:uLnTx/>
                  <a:uFillTx/>
                  <a:cs typeface="+mn-ea"/>
                  <a:sym typeface="+mn-lt"/>
                </a:endParaRPr>
              </a:p>
            </p:txBody>
          </p:sp>
          <p:sp>
            <p:nvSpPr>
              <p:cNvPr id="47" name="Aitds7-3"/>
              <p:cNvSpPr txBox="1"/>
              <p:nvPr>
                <p:custDataLst>
                  <p:tags r:id="rId20"/>
                </p:custDataLst>
              </p:nvPr>
            </p:nvSpPr>
            <p:spPr>
              <a:xfrm>
                <a:off x="3400632" y="1040298"/>
                <a:ext cx="1258902" cy="75717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3200" b="0" i="0" u="none" strike="noStrike" kern="0" cap="none" spc="0" normalizeH="0" baseline="0" noProof="0">
                    <a:ln w="3175">
                      <a:noFill/>
                    </a:ln>
                    <a:solidFill>
                      <a:srgbClr val="C00000"/>
                    </a:solidFill>
                    <a:effectLst/>
                    <a:uLnTx/>
                    <a:uFillTx/>
                    <a:latin typeface="+mn-lt"/>
                    <a:ea typeface="+mn-ea"/>
                    <a:cs typeface="+mn-ea"/>
                    <a:sym typeface="+mn-lt"/>
                  </a:rPr>
                  <a:t>04</a:t>
                </a:r>
                <a:endParaRPr kumimoji="0" lang="zh-CN" altLang="en-US" sz="3200" b="0" i="0" u="none" strike="noStrike" kern="0" cap="none" spc="0" normalizeH="0" baseline="0" noProof="0" dirty="0">
                  <a:ln w="3175">
                    <a:noFill/>
                  </a:ln>
                  <a:solidFill>
                    <a:srgbClr val="C00000"/>
                  </a:solidFill>
                  <a:effectLst/>
                  <a:uLnTx/>
                  <a:uFillTx/>
                  <a:latin typeface="+mn-lt"/>
                  <a:ea typeface="+mn-ea"/>
                  <a:cs typeface="+mn-ea"/>
                  <a:sym typeface="+mn-lt"/>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3000">
        <p15:prstTrans prst="prestig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750"/>
                                        <p:tgtEl>
                                          <p:spTgt spid="1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750"/>
                                        <p:tgtEl>
                                          <p:spTgt spid="16"/>
                                        </p:tgtEl>
                                      </p:cBhvr>
                                    </p:animEffect>
                                    <p:anim calcmode="lin" valueType="num">
                                      <p:cBhvr>
                                        <p:cTn id="12" dur="750" fill="hold"/>
                                        <p:tgtEl>
                                          <p:spTgt spid="16"/>
                                        </p:tgtEl>
                                        <p:attrNameLst>
                                          <p:attrName>ppt_x</p:attrName>
                                        </p:attrNameLst>
                                      </p:cBhvr>
                                      <p:tavLst>
                                        <p:tav tm="0">
                                          <p:val>
                                            <p:strVal val="#ppt_x"/>
                                          </p:val>
                                        </p:tav>
                                        <p:tav tm="100000">
                                          <p:val>
                                            <p:strVal val="#ppt_x"/>
                                          </p:val>
                                        </p:tav>
                                      </p:tavLst>
                                    </p:anim>
                                    <p:anim calcmode="lin" valueType="num">
                                      <p:cBhvr>
                                        <p:cTn id="13" dur="75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750"/>
                                        <p:tgtEl>
                                          <p:spTgt spid="20"/>
                                        </p:tgtEl>
                                      </p:cBhvr>
                                    </p:animEffect>
                                    <p:anim calcmode="lin" valueType="num">
                                      <p:cBhvr>
                                        <p:cTn id="18" dur="750" fill="hold"/>
                                        <p:tgtEl>
                                          <p:spTgt spid="20"/>
                                        </p:tgtEl>
                                        <p:attrNameLst>
                                          <p:attrName>ppt_x</p:attrName>
                                        </p:attrNameLst>
                                      </p:cBhvr>
                                      <p:tavLst>
                                        <p:tav tm="0">
                                          <p:val>
                                            <p:strVal val="#ppt_x"/>
                                          </p:val>
                                        </p:tav>
                                        <p:tav tm="100000">
                                          <p:val>
                                            <p:strVal val="#ppt_x"/>
                                          </p:val>
                                        </p:tav>
                                      </p:tavLst>
                                    </p:anim>
                                    <p:anim calcmode="lin" valueType="num">
                                      <p:cBhvr>
                                        <p:cTn id="19" dur="75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750" fill="hold"/>
                                        <p:tgtEl>
                                          <p:spTgt spid="6"/>
                                        </p:tgtEl>
                                        <p:attrNameLst>
                                          <p:attrName>ppt_w</p:attrName>
                                        </p:attrNameLst>
                                      </p:cBhvr>
                                      <p:tavLst>
                                        <p:tav tm="0">
                                          <p:val>
                                            <p:fltVal val="0"/>
                                          </p:val>
                                        </p:tav>
                                        <p:tav tm="100000">
                                          <p:val>
                                            <p:strVal val="#ppt_w"/>
                                          </p:val>
                                        </p:tav>
                                      </p:tavLst>
                                    </p:anim>
                                    <p:anim calcmode="lin" valueType="num">
                                      <p:cBhvr>
                                        <p:cTn id="24" dur="750" fill="hold"/>
                                        <p:tgtEl>
                                          <p:spTgt spid="6"/>
                                        </p:tgtEl>
                                        <p:attrNameLst>
                                          <p:attrName>ppt_h</p:attrName>
                                        </p:attrNameLst>
                                      </p:cBhvr>
                                      <p:tavLst>
                                        <p:tav tm="0">
                                          <p:val>
                                            <p:fltVal val="0"/>
                                          </p:val>
                                        </p:tav>
                                        <p:tav tm="100000">
                                          <p:val>
                                            <p:strVal val="#ppt_h"/>
                                          </p:val>
                                        </p:tav>
                                      </p:tavLst>
                                    </p:anim>
                                    <p:animEffect transition="in" filter="fade">
                                      <p:cBhvr>
                                        <p:cTn id="25" dur="750"/>
                                        <p:tgtEl>
                                          <p:spTgt spid="6"/>
                                        </p:tgtEl>
                                      </p:cBhvr>
                                    </p:animEffect>
                                  </p:childTnLst>
                                </p:cTn>
                              </p:par>
                            </p:childTnLst>
                          </p:cTn>
                        </p:par>
                        <p:par>
                          <p:cTn id="26" fill="hold">
                            <p:stCondLst>
                              <p:cond delay="4000"/>
                            </p:stCondLst>
                            <p:childTnLst>
                              <p:par>
                                <p:cTn id="27" presetID="2" presetClass="entr" presetSubtype="2"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1+#ppt_w/2"/>
                                          </p:val>
                                        </p:tav>
                                        <p:tav tm="100000">
                                          <p:val>
                                            <p:strVal val="#ppt_x"/>
                                          </p:val>
                                        </p:tav>
                                      </p:tavLst>
                                    </p:anim>
                                    <p:anim calcmode="lin" valueType="num">
                                      <p:cBhvr additive="base">
                                        <p:cTn id="30" dur="750" fill="hold"/>
                                        <p:tgtEl>
                                          <p:spTgt spid="11"/>
                                        </p:tgtEl>
                                        <p:attrNameLst>
                                          <p:attrName>ppt_y</p:attrName>
                                        </p:attrNameLst>
                                      </p:cBhvr>
                                      <p:tavLst>
                                        <p:tav tm="0">
                                          <p:val>
                                            <p:strVal val="#ppt_y"/>
                                          </p:val>
                                        </p:tav>
                                        <p:tav tm="100000">
                                          <p:val>
                                            <p:strVal val="#ppt_y"/>
                                          </p:val>
                                        </p:tav>
                                      </p:tavLst>
                                    </p:anim>
                                  </p:childTnLst>
                                </p:cTn>
                              </p:par>
                            </p:childTnLst>
                          </p:cTn>
                        </p:par>
                        <p:par>
                          <p:cTn id="31" fill="hold">
                            <p:stCondLst>
                              <p:cond delay="5000"/>
                            </p:stCondLst>
                            <p:childTnLst>
                              <p:par>
                                <p:cTn id="32" presetID="22" presetClass="entr" presetSubtype="2"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750"/>
                                        <p:tgtEl>
                                          <p:spTgt spid="9"/>
                                        </p:tgtEl>
                                      </p:cBhvr>
                                    </p:animEffect>
                                  </p:childTnLst>
                                </p:cTn>
                              </p:par>
                            </p:childTnLst>
                          </p:cTn>
                        </p:par>
                        <p:par>
                          <p:cTn id="35" fill="hold">
                            <p:stCondLst>
                              <p:cond delay="6000"/>
                            </p:stCondLst>
                            <p:childTnLst>
                              <p:par>
                                <p:cTn id="36" presetID="42"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750"/>
                                        <p:tgtEl>
                                          <p:spTgt spid="10"/>
                                        </p:tgtEl>
                                      </p:cBhvr>
                                    </p:animEffect>
                                    <p:anim calcmode="lin" valueType="num">
                                      <p:cBhvr>
                                        <p:cTn id="39" dur="750" fill="hold"/>
                                        <p:tgtEl>
                                          <p:spTgt spid="10"/>
                                        </p:tgtEl>
                                        <p:attrNameLst>
                                          <p:attrName>ppt_x</p:attrName>
                                        </p:attrNameLst>
                                      </p:cBhvr>
                                      <p:tavLst>
                                        <p:tav tm="0">
                                          <p:val>
                                            <p:strVal val="#ppt_x"/>
                                          </p:val>
                                        </p:tav>
                                        <p:tav tm="100000">
                                          <p:val>
                                            <p:strVal val="#ppt_x"/>
                                          </p:val>
                                        </p:tav>
                                      </p:tavLst>
                                    </p:anim>
                                    <p:anim calcmode="lin" valueType="num">
                                      <p:cBhvr>
                                        <p:cTn id="40" dur="75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7000"/>
                            </p:stCondLst>
                            <p:childTnLst>
                              <p:par>
                                <p:cTn id="42" presetID="21" presetClass="entr" presetSubtype="1"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heel(1)">
                                      <p:cBhvr>
                                        <p:cTn id="44"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游戏机, 桌子, 橙子, 电脑&#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图片 门" descr="图片包含 游戏机&#10;&#10;描述已自动生成"/>
          <p:cNvPicPr>
            <a:picLocks noChangeAspect="1"/>
          </p:cNvPicPr>
          <p:nvPr/>
        </p:nvPicPr>
        <p:blipFill rotWithShape="1">
          <a:blip r:embed="rId2">
            <a:extLst>
              <a:ext uri="{28A0092B-C50C-407E-A947-70E740481C1C}">
                <a14:useLocalDpi xmlns:a14="http://schemas.microsoft.com/office/drawing/2010/main" val="0"/>
              </a:ext>
            </a:extLst>
          </a:blip>
          <a:srcRect l="39672" t="39290" r="38947" b="45191"/>
          <a:stretch>
            <a:fillRect/>
          </a:stretch>
        </p:blipFill>
        <p:spPr>
          <a:xfrm rot="-60000">
            <a:off x="1792257" y="2967500"/>
            <a:ext cx="8607486" cy="3123801"/>
          </a:xfrm>
          <a:prstGeom prst="rect">
            <a:avLst/>
          </a:prstGeom>
        </p:spPr>
      </p:pic>
      <p:pic>
        <p:nvPicPr>
          <p:cNvPr id="7" name="图片 6" descr="图片包含 游戏机, 飞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7571"/>
          <a:stretch>
            <a:fillRect/>
          </a:stretch>
        </p:blipFill>
        <p:spPr>
          <a:xfrm>
            <a:off x="0" y="3890500"/>
            <a:ext cx="12192000" cy="2967500"/>
          </a:xfrm>
          <a:prstGeom prst="rect">
            <a:avLst/>
          </a:prstGeom>
        </p:spPr>
      </p:pic>
      <p:pic>
        <p:nvPicPr>
          <p:cNvPr id="11" name="图片 10" descr="图片包含 橙子, 黑暗, 前, 大&#10;&#10;描述已自动生成"/>
          <p:cNvPicPr>
            <a:picLocks noChangeAspect="1"/>
          </p:cNvPicPr>
          <p:nvPr/>
        </p:nvPicPr>
        <p:blipFill rotWithShape="1">
          <a:blip r:embed="rId4">
            <a:extLst>
              <a:ext uri="{28A0092B-C50C-407E-A947-70E740481C1C}">
                <a14:useLocalDpi xmlns:a14="http://schemas.microsoft.com/office/drawing/2010/main" val="0"/>
              </a:ext>
            </a:extLst>
          </a:blip>
          <a:srcRect t="79594"/>
          <a:stretch>
            <a:fillRect/>
          </a:stretch>
        </p:blipFill>
        <p:spPr>
          <a:xfrm>
            <a:off x="0" y="5388679"/>
            <a:ext cx="12192000" cy="1469321"/>
          </a:xfrm>
          <a:prstGeom prst="rect">
            <a:avLst/>
          </a:prstGeom>
        </p:spPr>
      </p:pic>
      <p:sp>
        <p:nvSpPr>
          <p:cNvPr id="5" name="矩形 4"/>
          <p:cNvSpPr/>
          <p:nvPr/>
        </p:nvSpPr>
        <p:spPr>
          <a:xfrm>
            <a:off x="4392420" y="3435359"/>
            <a:ext cx="3686560" cy="306705"/>
          </a:xfrm>
          <a:prstGeom prst="rect">
            <a:avLst/>
          </a:prstGeom>
        </p:spPr>
        <p:txBody>
          <a:bodyPr wrap="square">
            <a:spAutoFit/>
          </a:bodyPr>
          <a:lstStyle/>
          <a:p>
            <a:pPr algn="ctr" defTabSz="914400" fontAlgn="base">
              <a:spcBef>
                <a:spcPct val="0"/>
              </a:spcBef>
              <a:spcAft>
                <a:spcPct val="0"/>
              </a:spcAft>
              <a:defRPr/>
            </a:pPr>
            <a:r>
              <a:rPr lang="zh-CN" altLang="en-US" sz="1400" b="1" kern="0" dirty="0">
                <a:ln w="3175">
                  <a:noFill/>
                </a:ln>
                <a:solidFill>
                  <a:srgbClr val="FFEDC2"/>
                </a:solidFill>
                <a:cs typeface="+mn-ea"/>
                <a:sym typeface="+mn-lt"/>
              </a:rPr>
              <a:t>党委办公室  宣</a:t>
            </a:r>
            <a:endParaRPr lang="zh-CN" altLang="en-US" sz="1400" b="1" kern="0" dirty="0">
              <a:ln w="3175">
                <a:noFill/>
              </a:ln>
              <a:solidFill>
                <a:srgbClr val="FFEDC2"/>
              </a:solidFill>
              <a:cs typeface="+mn-ea"/>
              <a:sym typeface="+mn-lt"/>
            </a:endParaRPr>
          </a:p>
        </p:txBody>
      </p:sp>
      <p:grpSp>
        <p:nvGrpSpPr>
          <p:cNvPr id="13" name="组合 12"/>
          <p:cNvGrpSpPr/>
          <p:nvPr/>
        </p:nvGrpSpPr>
        <p:grpSpPr>
          <a:xfrm>
            <a:off x="2238577" y="2826330"/>
            <a:ext cx="7617155" cy="461665"/>
            <a:chOff x="3373545" y="3061280"/>
            <a:chExt cx="5814484" cy="461665"/>
          </a:xfrm>
        </p:grpSpPr>
        <p:sp>
          <p:nvSpPr>
            <p:cNvPr id="10" name="文本框 9"/>
            <p:cNvSpPr txBox="1"/>
            <p:nvPr/>
          </p:nvSpPr>
          <p:spPr>
            <a:xfrm>
              <a:off x="4078659" y="3061280"/>
              <a:ext cx="4488520" cy="461665"/>
            </a:xfrm>
            <a:prstGeom prst="rect">
              <a:avLst/>
            </a:prstGeom>
            <a:noFill/>
          </p:spPr>
          <p:txBody>
            <a:bodyPr wrap="square" rtlCol="0">
              <a:spAutoFit/>
            </a:bodyPr>
            <a:lstStyle/>
            <a:p>
              <a:pPr algn="dist"/>
              <a:r>
                <a:rPr lang="zh-CN" altLang="en-US" sz="2400" b="1">
                  <a:solidFill>
                    <a:srgbClr val="FFEDC2"/>
                  </a:solidFill>
                  <a:cs typeface="+mn-ea"/>
                  <a:sym typeface="+mn-lt"/>
                </a:rPr>
                <a:t>汇报结束，谢谢观看</a:t>
              </a:r>
              <a:endParaRPr lang="zh-CN" altLang="en-US" sz="2400" b="1" dirty="0">
                <a:solidFill>
                  <a:srgbClr val="FFEDC2"/>
                </a:solidFill>
                <a:cs typeface="+mn-ea"/>
                <a:sym typeface="+mn-lt"/>
              </a:endParaRPr>
            </a:p>
          </p:txBody>
        </p:sp>
        <p:sp>
          <p:nvSpPr>
            <p:cNvPr id="12" name="圆角矩形 5"/>
            <p:cNvSpPr/>
            <p:nvPr/>
          </p:nvSpPr>
          <p:spPr>
            <a:xfrm>
              <a:off x="3373545" y="3074312"/>
              <a:ext cx="5814484" cy="435601"/>
            </a:xfrm>
            <a:prstGeom prst="roundRect">
              <a:avLst>
                <a:gd name="adj" fmla="val 50000"/>
              </a:avLst>
            </a:prstGeom>
            <a:noFill/>
            <a:ln>
              <a:gradFill>
                <a:gsLst>
                  <a:gs pos="0">
                    <a:schemeClr val="accent1">
                      <a:lumMod val="5000"/>
                      <a:lumOff val="95000"/>
                    </a:schemeClr>
                  </a:gs>
                  <a:gs pos="100000">
                    <a:srgbClr val="EEBB3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kumimoji="1" lang="zh-CN" altLang="en-US">
                <a:solidFill>
                  <a:srgbClr val="FFEDC2"/>
                </a:solidFill>
                <a:cs typeface="+mn-ea"/>
                <a:sym typeface="+mn-lt"/>
              </a:endParaRPr>
            </a:p>
          </p:txBody>
        </p:sp>
      </p:grpSp>
      <p:pic>
        <p:nvPicPr>
          <p:cNvPr id="22" name="图片 21" descr="图片包含 标志, 停止, 游戏机, 城市&#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8038" y="448281"/>
            <a:ext cx="892890" cy="879497"/>
          </a:xfrm>
          <a:prstGeom prst="rect">
            <a:avLst/>
          </a:prstGeom>
        </p:spPr>
      </p:pic>
      <p:pic>
        <p:nvPicPr>
          <p:cNvPr id="24" name="图片 23" descr="图片包含 游戏机, 画&#10;&#10;描述已自动生成"/>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2100" y="1469321"/>
            <a:ext cx="9067800" cy="145555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Tm="9000">
        <p15:prstTrans prst="curtains"/>
      </p:transition>
    </mc:Choice>
    <mc:Fallback>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anim calcmode="lin" valueType="num">
                                      <p:cBhvr>
                                        <p:cTn id="12" dur="750" fill="hold"/>
                                        <p:tgtEl>
                                          <p:spTgt spid="11"/>
                                        </p:tgtEl>
                                        <p:attrNameLst>
                                          <p:attrName>ppt_x</p:attrName>
                                        </p:attrNameLst>
                                      </p:cBhvr>
                                      <p:tavLst>
                                        <p:tav tm="0">
                                          <p:val>
                                            <p:strVal val="#ppt_x"/>
                                          </p:val>
                                        </p:tav>
                                        <p:tav tm="100000">
                                          <p:val>
                                            <p:strVal val="#ppt_x"/>
                                          </p:val>
                                        </p:tav>
                                      </p:tavLst>
                                    </p:anim>
                                    <p:anim calcmode="lin" valueType="num">
                                      <p:cBhvr>
                                        <p:cTn id="13" dur="75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750"/>
                                        <p:tgtEl>
                                          <p:spTgt spid="20"/>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anim calcmode="lin" valueType="num">
                                      <p:cBhvr>
                                        <p:cTn id="22" dur="750" fill="hold"/>
                                        <p:tgtEl>
                                          <p:spTgt spid="7"/>
                                        </p:tgtEl>
                                        <p:attrNameLst>
                                          <p:attrName>ppt_x</p:attrName>
                                        </p:attrNameLst>
                                      </p:cBhvr>
                                      <p:tavLst>
                                        <p:tav tm="0">
                                          <p:val>
                                            <p:strVal val="#ppt_x"/>
                                          </p:val>
                                        </p:tav>
                                        <p:tav tm="100000">
                                          <p:val>
                                            <p:strVal val="#ppt_x"/>
                                          </p:val>
                                        </p:tav>
                                      </p:tavLst>
                                    </p:anim>
                                    <p:anim calcmode="lin" valueType="num">
                                      <p:cBhvr>
                                        <p:cTn id="23" dur="75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750" fill="hold"/>
                                        <p:tgtEl>
                                          <p:spTgt spid="24"/>
                                        </p:tgtEl>
                                        <p:attrNameLst>
                                          <p:attrName>ppt_w</p:attrName>
                                        </p:attrNameLst>
                                      </p:cBhvr>
                                      <p:tavLst>
                                        <p:tav tm="0">
                                          <p:val>
                                            <p:fltVal val="0"/>
                                          </p:val>
                                        </p:tav>
                                        <p:tav tm="100000">
                                          <p:val>
                                            <p:strVal val="#ppt_w"/>
                                          </p:val>
                                        </p:tav>
                                      </p:tavLst>
                                    </p:anim>
                                    <p:anim calcmode="lin" valueType="num">
                                      <p:cBhvr>
                                        <p:cTn id="28" dur="750" fill="hold"/>
                                        <p:tgtEl>
                                          <p:spTgt spid="24"/>
                                        </p:tgtEl>
                                        <p:attrNameLst>
                                          <p:attrName>ppt_h</p:attrName>
                                        </p:attrNameLst>
                                      </p:cBhvr>
                                      <p:tavLst>
                                        <p:tav tm="0">
                                          <p:val>
                                            <p:fltVal val="0"/>
                                          </p:val>
                                        </p:tav>
                                        <p:tav tm="100000">
                                          <p:val>
                                            <p:strVal val="#ppt_h"/>
                                          </p:val>
                                        </p:tav>
                                      </p:tavLst>
                                    </p:anim>
                                    <p:animEffect transition="in" filter="fade">
                                      <p:cBhvr>
                                        <p:cTn id="29" dur="750"/>
                                        <p:tgtEl>
                                          <p:spTgt spid="24"/>
                                        </p:tgtEl>
                                      </p:cBhvr>
                                    </p:animEffect>
                                  </p:childTnLst>
                                </p:cTn>
                              </p:par>
                            </p:childTnLst>
                          </p:cTn>
                        </p:par>
                        <p:par>
                          <p:cTn id="30" fill="hold">
                            <p:stCondLst>
                              <p:cond delay="5000"/>
                            </p:stCondLst>
                            <p:childTnLst>
                              <p:par>
                                <p:cTn id="31" presetID="12" presetClass="entr" presetSubtype="4"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750"/>
                                        <p:tgtEl>
                                          <p:spTgt spid="13"/>
                                        </p:tgtEl>
                                        <p:attrNameLst>
                                          <p:attrName>ppt_y</p:attrName>
                                        </p:attrNameLst>
                                      </p:cBhvr>
                                      <p:tavLst>
                                        <p:tav tm="0">
                                          <p:val>
                                            <p:strVal val="#ppt_y+#ppt_h*1.125000"/>
                                          </p:val>
                                        </p:tav>
                                        <p:tav tm="100000">
                                          <p:val>
                                            <p:strVal val="#ppt_y"/>
                                          </p:val>
                                        </p:tav>
                                      </p:tavLst>
                                    </p:anim>
                                    <p:animEffect transition="in" filter="wipe(up)">
                                      <p:cBhvr>
                                        <p:cTn id="34" dur="750"/>
                                        <p:tgtEl>
                                          <p:spTgt spid="13"/>
                                        </p:tgtEl>
                                      </p:cBhvr>
                                    </p:animEffect>
                                  </p:childTnLst>
                                </p:cTn>
                              </p:par>
                            </p:childTnLst>
                          </p:cTn>
                        </p:par>
                        <p:par>
                          <p:cTn id="35" fill="hold">
                            <p:stCondLst>
                              <p:cond delay="6000"/>
                            </p:stCondLst>
                            <p:childTnLst>
                              <p:par>
                                <p:cTn id="36" presetID="22" presetClass="entr" presetSubtype="4"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750"/>
                                        <p:tgtEl>
                                          <p:spTgt spid="5"/>
                                        </p:tgtEl>
                                      </p:cBhvr>
                                    </p:animEffect>
                                  </p:childTnLst>
                                </p:cTn>
                              </p:par>
                            </p:childTnLst>
                          </p:cTn>
                        </p:par>
                        <p:par>
                          <p:cTn id="39" fill="hold">
                            <p:stCondLst>
                              <p:cond delay="7000"/>
                            </p:stCondLst>
                            <p:childTnLst>
                              <p:par>
                                <p:cTn id="40" presetID="21" presetClass="entr" presetSubtype="1"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heel(1)">
                                      <p:cBhvr>
                                        <p:cTn id="42"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游戏机, 桌子, 橙子, 电脑&#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p:cNvSpPr/>
          <p:nvPr/>
        </p:nvSpPr>
        <p:spPr>
          <a:xfrm>
            <a:off x="2235200" y="1327777"/>
            <a:ext cx="7759700" cy="4060902"/>
          </a:xfrm>
          <a:prstGeom prst="roundRect">
            <a:avLst>
              <a:gd name="adj" fmla="val 140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门" descr="图片包含 游戏机&#10;&#10;描述已自动生成"/>
          <p:cNvPicPr>
            <a:picLocks noChangeAspect="1"/>
          </p:cNvPicPr>
          <p:nvPr/>
        </p:nvPicPr>
        <p:blipFill rotWithShape="1">
          <a:blip r:embed="rId2">
            <a:extLst>
              <a:ext uri="{28A0092B-C50C-407E-A947-70E740481C1C}">
                <a14:useLocalDpi xmlns:a14="http://schemas.microsoft.com/office/drawing/2010/main" val="0"/>
              </a:ext>
            </a:extLst>
          </a:blip>
          <a:srcRect l="39672" t="39290" r="38947" b="45191"/>
          <a:stretch>
            <a:fillRect/>
          </a:stretch>
        </p:blipFill>
        <p:spPr>
          <a:xfrm rot="-60000">
            <a:off x="2567020" y="3543328"/>
            <a:ext cx="7057961" cy="2561452"/>
          </a:xfrm>
          <a:prstGeom prst="rect">
            <a:avLst/>
          </a:prstGeom>
        </p:spPr>
      </p:pic>
      <p:pic>
        <p:nvPicPr>
          <p:cNvPr id="7" name="图片 6" descr="图片包含 游戏机, 飞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7571"/>
          <a:stretch>
            <a:fillRect/>
          </a:stretch>
        </p:blipFill>
        <p:spPr>
          <a:xfrm>
            <a:off x="0" y="3890500"/>
            <a:ext cx="12192000" cy="2967500"/>
          </a:xfrm>
          <a:prstGeom prst="rect">
            <a:avLst/>
          </a:prstGeom>
        </p:spPr>
      </p:pic>
      <p:pic>
        <p:nvPicPr>
          <p:cNvPr id="11" name="图片 10" descr="图片包含 橙子, 黑暗, 前, 大&#10;&#10;描述已自动生成"/>
          <p:cNvPicPr>
            <a:picLocks noChangeAspect="1"/>
          </p:cNvPicPr>
          <p:nvPr/>
        </p:nvPicPr>
        <p:blipFill rotWithShape="1">
          <a:blip r:embed="rId4">
            <a:extLst>
              <a:ext uri="{28A0092B-C50C-407E-A947-70E740481C1C}">
                <a14:useLocalDpi xmlns:a14="http://schemas.microsoft.com/office/drawing/2010/main" val="0"/>
              </a:ext>
            </a:extLst>
          </a:blip>
          <a:srcRect t="79594"/>
          <a:stretch>
            <a:fillRect/>
          </a:stretch>
        </p:blipFill>
        <p:spPr>
          <a:xfrm>
            <a:off x="0" y="5388679"/>
            <a:ext cx="12192000" cy="1469321"/>
          </a:xfrm>
          <a:prstGeom prst="rect">
            <a:avLst/>
          </a:prstGeom>
        </p:spPr>
      </p:pic>
      <p:pic>
        <p:nvPicPr>
          <p:cNvPr id="22" name="图片 21" descr="图片包含 标志, 停止, 游戏机, 城市&#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8038" y="448281"/>
            <a:ext cx="892890" cy="879497"/>
          </a:xfrm>
          <a:prstGeom prst="rect">
            <a:avLst/>
          </a:prstGeom>
        </p:spPr>
      </p:pic>
      <p:grpSp>
        <p:nvGrpSpPr>
          <p:cNvPr id="6" name="组合 5"/>
          <p:cNvGrpSpPr/>
          <p:nvPr/>
        </p:nvGrpSpPr>
        <p:grpSpPr>
          <a:xfrm>
            <a:off x="4271798" y="1562651"/>
            <a:ext cx="3648404" cy="804030"/>
            <a:chOff x="4437470" y="1334246"/>
            <a:chExt cx="3648404" cy="804030"/>
          </a:xfrm>
        </p:grpSpPr>
        <p:sp>
          <p:nvSpPr>
            <p:cNvPr id="15" name="Aitds5"/>
            <p:cNvSpPr txBox="1"/>
            <p:nvPr>
              <p:custDataLst>
                <p:tags r:id="rId6"/>
              </p:custDataLst>
            </p:nvPr>
          </p:nvSpPr>
          <p:spPr>
            <a:xfrm>
              <a:off x="4437470" y="1334246"/>
              <a:ext cx="1267876"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rgbClr val="C00000"/>
                  </a:solidFill>
                  <a:effectLst/>
                  <a:uLnTx/>
                  <a:uFillTx/>
                  <a:latin typeface="+mn-lt"/>
                  <a:ea typeface="+mn-ea"/>
                  <a:cs typeface="+mn-ea"/>
                  <a:sym typeface="+mn-lt"/>
                </a:rPr>
                <a:t>第</a:t>
              </a:r>
              <a:endParaRPr kumimoji="0" lang="zh-CN" altLang="en-US" sz="4400" b="1" i="0" u="none" strike="noStrike" kern="0" cap="none" spc="0" normalizeH="0" baseline="0" noProof="0" dirty="0">
                <a:ln w="3175">
                  <a:noFill/>
                </a:ln>
                <a:solidFill>
                  <a:srgbClr val="C00000"/>
                </a:solidFill>
                <a:effectLst/>
                <a:uLnTx/>
                <a:uFillTx/>
                <a:latin typeface="+mn-lt"/>
                <a:ea typeface="+mn-ea"/>
                <a:cs typeface="+mn-ea"/>
                <a:sym typeface="+mn-lt"/>
              </a:endParaRPr>
            </a:p>
          </p:txBody>
        </p:sp>
        <p:sp>
          <p:nvSpPr>
            <p:cNvPr id="16" name="Aitds6"/>
            <p:cNvSpPr txBox="1"/>
            <p:nvPr>
              <p:custDataLst>
                <p:tags r:id="rId7"/>
              </p:custDataLst>
            </p:nvPr>
          </p:nvSpPr>
          <p:spPr>
            <a:xfrm>
              <a:off x="6933746" y="1334246"/>
              <a:ext cx="1152128"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rgbClr val="C00000"/>
                  </a:solidFill>
                  <a:effectLst/>
                  <a:uLnTx/>
                  <a:uFillTx/>
                  <a:latin typeface="+mn-lt"/>
                  <a:ea typeface="+mn-ea"/>
                  <a:cs typeface="+mn-ea"/>
                  <a:sym typeface="+mn-lt"/>
                </a:rPr>
                <a:t>章</a:t>
              </a:r>
              <a:endParaRPr kumimoji="0" lang="zh-CN" altLang="en-US" sz="4400" b="1" i="0" u="none" strike="noStrike" kern="0" cap="none" spc="0" normalizeH="0" baseline="0" noProof="0" dirty="0">
                <a:ln w="3175">
                  <a:noFill/>
                </a:ln>
                <a:solidFill>
                  <a:srgbClr val="C00000"/>
                </a:solidFill>
                <a:effectLst/>
                <a:uLnTx/>
                <a:uFillTx/>
                <a:latin typeface="+mn-lt"/>
                <a:ea typeface="+mn-ea"/>
                <a:cs typeface="+mn-ea"/>
                <a:sym typeface="+mn-lt"/>
              </a:endParaRPr>
            </a:p>
          </p:txBody>
        </p:sp>
      </p:grpSp>
      <p:grpSp>
        <p:nvGrpSpPr>
          <p:cNvPr id="17" name="Aitds7"/>
          <p:cNvGrpSpPr/>
          <p:nvPr>
            <p:custDataLst>
              <p:tags r:id="rId8"/>
            </p:custDataLst>
          </p:nvPr>
        </p:nvGrpSpPr>
        <p:grpSpPr>
          <a:xfrm>
            <a:off x="5378191" y="1410445"/>
            <a:ext cx="1435618" cy="1108443"/>
            <a:chOff x="3396243" y="987574"/>
            <a:chExt cx="1258902" cy="972000"/>
          </a:xfrm>
          <a:solidFill>
            <a:srgbClr val="C00000"/>
          </a:solidFill>
        </p:grpSpPr>
        <p:sp>
          <p:nvSpPr>
            <p:cNvPr id="18" name="Aitds7-1"/>
            <p:cNvSpPr/>
            <p:nvPr>
              <p:custDataLst>
                <p:tags r:id="rId9"/>
              </p:custDataLst>
            </p:nvPr>
          </p:nvSpPr>
          <p:spPr>
            <a:xfrm>
              <a:off x="3528557" y="987574"/>
              <a:ext cx="972000" cy="972000"/>
            </a:xfrm>
            <a:prstGeom prst="ellipse">
              <a:avLst/>
            </a:prstGeom>
            <a:grpFill/>
            <a:ln w="25400" cap="flat" cmpd="sng" algn="ctr">
              <a:solidFill>
                <a:schemeClr val="bg1"/>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C00000"/>
                </a:solidFill>
                <a:effectLst/>
                <a:uLnTx/>
                <a:uFillTx/>
                <a:cs typeface="+mn-ea"/>
                <a:sym typeface="+mn-lt"/>
              </a:endParaRPr>
            </a:p>
          </p:txBody>
        </p:sp>
        <p:sp>
          <p:nvSpPr>
            <p:cNvPr id="19" name="Aitds7-2"/>
            <p:cNvSpPr/>
            <p:nvPr>
              <p:custDataLst>
                <p:tags r:id="rId10"/>
              </p:custDataLst>
            </p:nvPr>
          </p:nvSpPr>
          <p:spPr>
            <a:xfrm>
              <a:off x="3618557" y="1077573"/>
              <a:ext cx="792000" cy="792000"/>
            </a:xfrm>
            <a:prstGeom prst="ellipse">
              <a:avLst/>
            </a:prstGeom>
            <a:grpFill/>
            <a:ln w="34925" cap="flat" cmpd="sng" algn="ctr">
              <a:solidFill>
                <a:schemeClr val="bg1"/>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C00000"/>
                </a:solidFill>
                <a:effectLst/>
                <a:uLnTx/>
                <a:uFillTx/>
                <a:cs typeface="+mn-ea"/>
                <a:sym typeface="+mn-lt"/>
              </a:endParaRPr>
            </a:p>
          </p:txBody>
        </p:sp>
        <p:sp>
          <p:nvSpPr>
            <p:cNvPr id="21" name="Aitds7-3"/>
            <p:cNvSpPr txBox="1"/>
            <p:nvPr>
              <p:custDataLst>
                <p:tags r:id="rId11"/>
              </p:custDataLst>
            </p:nvPr>
          </p:nvSpPr>
          <p:spPr>
            <a:xfrm>
              <a:off x="3396243" y="1071023"/>
              <a:ext cx="1258902" cy="649189"/>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800" b="1" i="0" u="none" strike="noStrike" kern="0" cap="none" spc="0" normalizeH="0" baseline="0" noProof="0" dirty="0">
                  <a:ln w="3175">
                    <a:noFill/>
                  </a:ln>
                  <a:solidFill>
                    <a:schemeClr val="bg1"/>
                  </a:solidFill>
                  <a:effectLst/>
                  <a:uLnTx/>
                  <a:uFillTx/>
                  <a:latin typeface="+mn-lt"/>
                  <a:ea typeface="+mn-ea"/>
                  <a:cs typeface="+mn-ea"/>
                  <a:sym typeface="+mn-lt"/>
                </a:rPr>
                <a:t>01</a:t>
              </a:r>
              <a:endParaRPr kumimoji="0" lang="zh-CN" altLang="en-US" sz="4800" b="1" i="0" u="none" strike="noStrike" kern="0" cap="none" spc="0" normalizeH="0" baseline="0" noProof="0" dirty="0">
                <a:ln w="3175">
                  <a:noFill/>
                </a:ln>
                <a:solidFill>
                  <a:schemeClr val="bg1"/>
                </a:solidFill>
                <a:effectLst/>
                <a:uLnTx/>
                <a:uFillTx/>
                <a:latin typeface="+mn-lt"/>
                <a:ea typeface="+mn-ea"/>
                <a:cs typeface="+mn-ea"/>
                <a:sym typeface="+mn-lt"/>
              </a:endParaRPr>
            </a:p>
          </p:txBody>
        </p:sp>
      </p:grpSp>
      <p:sp>
        <p:nvSpPr>
          <p:cNvPr id="23" name="Aitds8"/>
          <p:cNvSpPr txBox="1"/>
          <p:nvPr>
            <p:custDataLst>
              <p:tags r:id="rId12"/>
            </p:custDataLst>
          </p:nvPr>
        </p:nvSpPr>
        <p:spPr>
          <a:xfrm>
            <a:off x="2029746" y="2486990"/>
            <a:ext cx="8170607" cy="1569660"/>
          </a:xfrm>
          <a:prstGeom prst="rect">
            <a:avLst/>
          </a:prstGeom>
          <a:noFill/>
        </p:spPr>
        <p:txBody>
          <a:bodyPr wrap="square" rtlCol="0">
            <a:spAutoFit/>
          </a:bodyPr>
          <a:lstStyle/>
          <a:p>
            <a:pPr lvl="0" algn="ctr" defTabSz="457200"/>
            <a:r>
              <a:rPr lang="zh-CN" altLang="en-US" sz="4800" b="1" kern="0">
                <a:ln w="127">
                  <a:noFill/>
                </a:ln>
                <a:solidFill>
                  <a:srgbClr val="C00000"/>
                </a:solidFill>
                <a:cs typeface="+mn-ea"/>
                <a:sym typeface="+mn-lt"/>
              </a:rPr>
              <a:t>新中国社会主义发展史</a:t>
            </a:r>
            <a:endParaRPr lang="zh-CN" altLang="en-US" sz="4800" b="1" kern="0" dirty="0">
              <a:ln w="127">
                <a:noFill/>
              </a:ln>
              <a:solidFill>
                <a:srgbClr val="C00000"/>
              </a:solidFill>
              <a:cs typeface="+mn-ea"/>
              <a:sym typeface="+mn-lt"/>
            </a:endParaRPr>
          </a:p>
          <a:p>
            <a:pPr lvl="0" algn="ctr" defTabSz="457200"/>
            <a:r>
              <a:rPr lang="zh-CN" altLang="en-US" sz="4800" b="1" kern="0" dirty="0">
                <a:ln w="127">
                  <a:noFill/>
                </a:ln>
                <a:solidFill>
                  <a:srgbClr val="C00000"/>
                </a:solidFill>
                <a:cs typeface="+mn-ea"/>
                <a:sym typeface="+mn-lt"/>
              </a:rPr>
              <a:t>的开篇序言</a:t>
            </a:r>
            <a:endParaRPr lang="zh-CN" altLang="en-US" sz="4800" b="1" kern="0" dirty="0">
              <a:ln w="127">
                <a:noFill/>
              </a:ln>
              <a:solidFill>
                <a:srgbClr val="C0000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800" advTm="3000">
        <p:circle/>
      </p:transition>
    </mc:Choice>
    <mc:Fallback>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anim calcmode="lin" valueType="num">
                                      <p:cBhvr>
                                        <p:cTn id="12" dur="750" fill="hold"/>
                                        <p:tgtEl>
                                          <p:spTgt spid="11"/>
                                        </p:tgtEl>
                                        <p:attrNameLst>
                                          <p:attrName>ppt_x</p:attrName>
                                        </p:attrNameLst>
                                      </p:cBhvr>
                                      <p:tavLst>
                                        <p:tav tm="0">
                                          <p:val>
                                            <p:strVal val="#ppt_x"/>
                                          </p:val>
                                        </p:tav>
                                        <p:tav tm="100000">
                                          <p:val>
                                            <p:strVal val="#ppt_x"/>
                                          </p:val>
                                        </p:tav>
                                      </p:tavLst>
                                    </p:anim>
                                    <p:anim calcmode="lin" valueType="num">
                                      <p:cBhvr>
                                        <p:cTn id="13" dur="75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750"/>
                                        <p:tgtEl>
                                          <p:spTgt spid="20"/>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anim calcmode="lin" valueType="num">
                                      <p:cBhvr>
                                        <p:cTn id="22" dur="750" fill="hold"/>
                                        <p:tgtEl>
                                          <p:spTgt spid="7"/>
                                        </p:tgtEl>
                                        <p:attrNameLst>
                                          <p:attrName>ppt_x</p:attrName>
                                        </p:attrNameLst>
                                      </p:cBhvr>
                                      <p:tavLst>
                                        <p:tav tm="0">
                                          <p:val>
                                            <p:strVal val="#ppt_x"/>
                                          </p:val>
                                        </p:tav>
                                        <p:tav tm="100000">
                                          <p:val>
                                            <p:strVal val="#ppt_x"/>
                                          </p:val>
                                        </p:tav>
                                      </p:tavLst>
                                    </p:anim>
                                    <p:anim calcmode="lin" valueType="num">
                                      <p:cBhvr>
                                        <p:cTn id="23" dur="75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2" presetClass="entr" presetSubtype="4"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750"/>
                                        <p:tgtEl>
                                          <p:spTgt spid="3"/>
                                        </p:tgtEl>
                                      </p:cBhvr>
                                    </p:animEffect>
                                  </p:childTnLst>
                                </p:cTn>
                              </p:par>
                            </p:childTnLst>
                          </p:cTn>
                        </p:par>
                        <p:par>
                          <p:cTn id="28" fill="hold">
                            <p:stCondLst>
                              <p:cond delay="50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6000"/>
                            </p:stCondLst>
                            <p:childTnLst>
                              <p:par>
                                <p:cTn id="35" presetID="10"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750"/>
                                        <p:tgtEl>
                                          <p:spTgt spid="6"/>
                                        </p:tgtEl>
                                      </p:cBhvr>
                                    </p:animEffect>
                                  </p:childTnLst>
                                </p:cTn>
                              </p:par>
                            </p:childTnLst>
                          </p:cTn>
                        </p:par>
                        <p:par>
                          <p:cTn id="38" fill="hold">
                            <p:stCondLst>
                              <p:cond delay="7000"/>
                            </p:stCondLst>
                            <p:childTnLst>
                              <p:par>
                                <p:cTn id="39" presetID="22" presetClass="entr" presetSubtype="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750"/>
                                        <p:tgtEl>
                                          <p:spTgt spid="23"/>
                                        </p:tgtEl>
                                      </p:cBhvr>
                                    </p:animEffect>
                                  </p:childTnLst>
                                </p:cTn>
                              </p:par>
                            </p:childTnLst>
                          </p:cTn>
                        </p:par>
                        <p:par>
                          <p:cTn id="42" fill="hold">
                            <p:stCondLst>
                              <p:cond delay="8000"/>
                            </p:stCondLst>
                            <p:childTnLst>
                              <p:par>
                                <p:cTn id="43" presetID="21" presetClass="entr" presetSubtype="1"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heel(1)">
                                      <p:cBhvr>
                                        <p:cTn id="45"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桌子, 食物, 木, 盘子&#10;&#10;描述已自动生成"/>
          <p:cNvPicPr>
            <a:picLocks noChangeAspect="1"/>
          </p:cNvPicPr>
          <p:nvPr/>
        </p:nvPicPr>
        <p:blipFill rotWithShape="1">
          <a:blip r:embed="rId1">
            <a:grayscl/>
            <a:extLst>
              <a:ext uri="{28A0092B-C50C-407E-A947-70E740481C1C}">
                <a14:useLocalDpi xmlns:a14="http://schemas.microsoft.com/office/drawing/2010/main" val="0"/>
              </a:ext>
            </a:extLst>
          </a:blip>
          <a:srcRect l="7324"/>
          <a:stretch>
            <a:fillRect/>
          </a:stretch>
        </p:blipFill>
        <p:spPr>
          <a:xfrm>
            <a:off x="6262018" y="1463677"/>
            <a:ext cx="4808771" cy="3035627"/>
          </a:xfrm>
          <a:prstGeom prst="roundRect">
            <a:avLst>
              <a:gd name="adj" fmla="val 9076"/>
            </a:avLst>
          </a:prstGeom>
        </p:spPr>
      </p:pic>
      <p:sp>
        <p:nvSpPr>
          <p:cNvPr id="24" name="Aitds4-2"/>
          <p:cNvSpPr txBox="1">
            <a:spLocks noChangeArrowheads="1"/>
          </p:cNvSpPr>
          <p:nvPr/>
        </p:nvSpPr>
        <p:spPr bwMode="auto">
          <a:xfrm>
            <a:off x="1390648" y="1597962"/>
            <a:ext cx="5086695" cy="67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defRPr/>
            </a:pPr>
            <a:r>
              <a:rPr lang="en-US" altLang="zh-CN" sz="3600" b="1" dirty="0">
                <a:solidFill>
                  <a:srgbClr val="C00000"/>
                </a:solidFill>
                <a:latin typeface="+mn-lt"/>
                <a:ea typeface="+mn-ea"/>
                <a:cs typeface="+mn-ea"/>
                <a:sym typeface="+mn-lt"/>
              </a:rPr>
              <a:t>1840</a:t>
            </a:r>
            <a:r>
              <a:rPr lang="zh-CN" altLang="en-US" sz="3600" b="1" dirty="0">
                <a:solidFill>
                  <a:srgbClr val="C00000"/>
                </a:solidFill>
                <a:latin typeface="+mn-lt"/>
                <a:ea typeface="+mn-ea"/>
                <a:cs typeface="+mn-ea"/>
                <a:sym typeface="+mn-lt"/>
              </a:rPr>
              <a:t>年中英鸦片战争</a:t>
            </a:r>
            <a:endParaRPr lang="zh-CN" altLang="en-US" sz="3600" b="1" dirty="0">
              <a:solidFill>
                <a:schemeClr val="tx1">
                  <a:lumMod val="85000"/>
                  <a:lumOff val="15000"/>
                </a:schemeClr>
              </a:solidFill>
              <a:latin typeface="+mn-lt"/>
              <a:ea typeface="+mn-ea"/>
              <a:cs typeface="+mn-ea"/>
              <a:sym typeface="+mn-lt"/>
            </a:endParaRPr>
          </a:p>
        </p:txBody>
      </p:sp>
      <p:grpSp>
        <p:nvGrpSpPr>
          <p:cNvPr id="2" name="组合 1"/>
          <p:cNvGrpSpPr/>
          <p:nvPr/>
        </p:nvGrpSpPr>
        <p:grpSpPr>
          <a:xfrm>
            <a:off x="1168190" y="1456660"/>
            <a:ext cx="9902599" cy="3076210"/>
            <a:chOff x="1168190" y="1456660"/>
            <a:chExt cx="9902599" cy="3076210"/>
          </a:xfrm>
        </p:grpSpPr>
        <p:sp>
          <p:nvSpPr>
            <p:cNvPr id="32" name="Aitds4-1"/>
            <p:cNvSpPr>
              <a:spLocks noChangeArrowheads="1"/>
            </p:cNvSpPr>
            <p:nvPr/>
          </p:nvSpPr>
          <p:spPr bwMode="auto">
            <a:xfrm>
              <a:off x="1168190" y="1456660"/>
              <a:ext cx="9902599" cy="3035627"/>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mn-lt"/>
                  <a:ea typeface="+mn-ea"/>
                  <a:cs typeface="+mn-ea"/>
                  <a:sym typeface="+mn-lt"/>
                </a:rPr>
                <a:t> </a:t>
              </a:r>
              <a:endParaRPr kumimoji="0" lang="zh-CN" altLang="en-US" sz="1500" b="1" i="0" u="none" strike="noStrike" kern="0" cap="none" spc="0" normalizeH="0" baseline="0" noProof="0" dirty="0">
                <a:ln>
                  <a:noFill/>
                </a:ln>
                <a:solidFill>
                  <a:srgbClr val="C00000"/>
                </a:solidFill>
                <a:effectLst/>
                <a:uLnTx/>
                <a:uFillTx/>
                <a:latin typeface="+mn-lt"/>
                <a:ea typeface="+mn-ea"/>
                <a:cs typeface="+mn-ea"/>
                <a:sym typeface="+mn-lt"/>
              </a:endParaRPr>
            </a:p>
          </p:txBody>
        </p:sp>
        <p:sp>
          <p:nvSpPr>
            <p:cNvPr id="34" name="Aitds3"/>
            <p:cNvSpPr/>
            <p:nvPr/>
          </p:nvSpPr>
          <p:spPr>
            <a:xfrm>
              <a:off x="1287229" y="2191908"/>
              <a:ext cx="4808771" cy="2340962"/>
            </a:xfrm>
            <a:prstGeom prst="rect">
              <a:avLst/>
            </a:prstGeom>
          </p:spPr>
          <p:txBody>
            <a:bodyPr wrap="square">
              <a:spAutoFit/>
            </a:bodyPr>
            <a:lstStyle/>
            <a:p>
              <a:pPr algn="just">
                <a:lnSpc>
                  <a:spcPct val="130000"/>
                </a:lnSpc>
              </a:pPr>
              <a:r>
                <a:rPr lang="en-US" altLang="zh-CN" sz="1900" dirty="0">
                  <a:cs typeface="+mn-ea"/>
                  <a:sym typeface="+mn-lt"/>
                </a:rPr>
                <a:t>1840</a:t>
              </a:r>
              <a:r>
                <a:rPr lang="zh-CN" altLang="en-US" sz="1900" dirty="0">
                  <a:cs typeface="+mn-ea"/>
                  <a:sym typeface="+mn-lt"/>
                </a:rPr>
                <a:t>年中英鸦片战争揭开了中国百年黑暗近代史的序幕。在半殖民地半封建社会恶化的过程之中，我国人民任人宰割，身陷水深火热的悲惨境地。期间，多少仁人志士慨以当慷、前赴后继，为拯救国民探索出路、四处凿壁、呼号奋战。</a:t>
              </a:r>
              <a:endParaRPr lang="zh-CN" altLang="en-US" sz="1900" dirty="0">
                <a:cs typeface="+mn-ea"/>
                <a:sym typeface="+mn-lt"/>
              </a:endParaRPr>
            </a:p>
          </p:txBody>
        </p:sp>
      </p:grpSp>
      <p:sp>
        <p:nvSpPr>
          <p:cNvPr id="43" name="我图网QQF4D2CD6C74639原创"/>
          <p:cNvSpPr txBox="1"/>
          <p:nvPr/>
        </p:nvSpPr>
        <p:spPr>
          <a:xfrm>
            <a:off x="492641" y="5082955"/>
            <a:ext cx="11206717" cy="1141338"/>
          </a:xfrm>
          <a:prstGeom prst="rect">
            <a:avLst/>
          </a:prstGeom>
          <a:no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pitchFamily="34" charset="-122"/>
                <a:ea typeface="微软雅黑" panose="020B0503020204020204" pitchFamily="34" charset="-122"/>
              </a:defRPr>
            </a:lvl1pPr>
          </a:lstStyle>
          <a:p>
            <a:pPr>
              <a:lnSpc>
                <a:spcPct val="150000"/>
              </a:lnSpc>
            </a:pPr>
            <a:r>
              <a:rPr lang="zh-CN" altLang="en-US" sz="2400" b="0" u="sng" dirty="0">
                <a:solidFill>
                  <a:srgbClr val="C00000"/>
                </a:solidFill>
                <a:latin typeface="+mn-lt"/>
                <a:ea typeface="+mn-ea"/>
                <a:cs typeface="+mn-ea"/>
                <a:sym typeface="+mn-lt"/>
              </a:rPr>
              <a:t>由于他们始终奔走在资本主义道路之上，终究未能</a:t>
            </a:r>
            <a:endParaRPr lang="en-US" altLang="zh-CN" sz="2400" b="0" u="sng" dirty="0">
              <a:solidFill>
                <a:srgbClr val="C00000"/>
              </a:solidFill>
              <a:latin typeface="+mn-lt"/>
              <a:ea typeface="+mn-ea"/>
              <a:cs typeface="+mn-ea"/>
              <a:sym typeface="+mn-lt"/>
            </a:endParaRPr>
          </a:p>
          <a:p>
            <a:pPr>
              <a:lnSpc>
                <a:spcPct val="150000"/>
              </a:lnSpc>
            </a:pPr>
            <a:r>
              <a:rPr lang="zh-CN" altLang="en-US" sz="2400" b="0" u="sng" dirty="0">
                <a:solidFill>
                  <a:srgbClr val="C00000"/>
                </a:solidFill>
                <a:latin typeface="+mn-lt"/>
                <a:ea typeface="+mn-ea"/>
                <a:cs typeface="+mn-ea"/>
                <a:sym typeface="+mn-lt"/>
              </a:rPr>
              <a:t>在救国之路上走通、走成、走完</a:t>
            </a:r>
            <a:endParaRPr lang="zh-CN" altLang="en-US" sz="2400" b="0" u="sng" dirty="0">
              <a:solidFill>
                <a:srgbClr val="C00000"/>
              </a:solidFill>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750"/>
                                        <p:tgtEl>
                                          <p:spTgt spid="3"/>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750"/>
                                        <p:tgtEl>
                                          <p:spTgt spid="24"/>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750"/>
                                        <p:tgtEl>
                                          <p:spTgt spid="2"/>
                                        </p:tgtEl>
                                      </p:cBhvr>
                                    </p:animEffect>
                                  </p:childTnLst>
                                </p:cTn>
                              </p:par>
                            </p:childTnLst>
                          </p:cTn>
                        </p:par>
                        <p:par>
                          <p:cTn id="16" fill="hold">
                            <p:stCondLst>
                              <p:cond delay="3000"/>
                            </p:stCondLst>
                            <p:childTnLst>
                              <p:par>
                                <p:cTn id="17" presetID="16" presetClass="entr" presetSubtype="37"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outVertical)">
                                      <p:cBhvr>
                                        <p:cTn id="19"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人, 照片, 户外, 建筑&#10;&#10;描述已自动生成"/>
          <p:cNvPicPr>
            <a:picLocks noChangeAspect="1"/>
          </p:cNvPicPr>
          <p:nvPr/>
        </p:nvPicPr>
        <p:blipFill rotWithShape="1">
          <a:blip r:embed="rId1">
            <a:grayscl/>
            <a:extLst>
              <a:ext uri="{28A0092B-C50C-407E-A947-70E740481C1C}">
                <a14:useLocalDpi xmlns:a14="http://schemas.microsoft.com/office/drawing/2010/main" val="0"/>
              </a:ext>
            </a:extLst>
          </a:blip>
          <a:srcRect r="40523"/>
          <a:stretch>
            <a:fillRect/>
          </a:stretch>
        </p:blipFill>
        <p:spPr>
          <a:xfrm>
            <a:off x="8070586" y="1412874"/>
            <a:ext cx="3019442" cy="3604610"/>
          </a:xfrm>
          <a:prstGeom prst="roundRect">
            <a:avLst>
              <a:gd name="adj" fmla="val 9076"/>
            </a:avLst>
          </a:prstGeom>
        </p:spPr>
      </p:pic>
      <p:sp>
        <p:nvSpPr>
          <p:cNvPr id="24" name="Aitds4-2"/>
          <p:cNvSpPr txBox="1">
            <a:spLocks noChangeArrowheads="1"/>
          </p:cNvSpPr>
          <p:nvPr/>
        </p:nvSpPr>
        <p:spPr bwMode="auto">
          <a:xfrm>
            <a:off x="1269905" y="1611817"/>
            <a:ext cx="3691648" cy="67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defRPr/>
            </a:pPr>
            <a:r>
              <a:rPr lang="en-US" altLang="zh-CN" sz="3600" b="1" dirty="0">
                <a:solidFill>
                  <a:srgbClr val="C00000"/>
                </a:solidFill>
                <a:latin typeface="+mn-lt"/>
                <a:ea typeface="+mn-ea"/>
                <a:cs typeface="+mn-ea"/>
                <a:sym typeface="+mn-lt"/>
              </a:rPr>
              <a:t>1917</a:t>
            </a:r>
            <a:r>
              <a:rPr lang="zh-CN" altLang="en-US" sz="3600" b="1" dirty="0">
                <a:solidFill>
                  <a:srgbClr val="C00000"/>
                </a:solidFill>
                <a:latin typeface="+mn-lt"/>
                <a:ea typeface="+mn-ea"/>
                <a:cs typeface="+mn-ea"/>
                <a:sym typeface="+mn-lt"/>
              </a:rPr>
              <a:t>年十月革命</a:t>
            </a:r>
            <a:endParaRPr lang="zh-CN" altLang="en-US" sz="3600" b="1" dirty="0">
              <a:solidFill>
                <a:schemeClr val="tx1">
                  <a:lumMod val="85000"/>
                  <a:lumOff val="15000"/>
                </a:schemeClr>
              </a:solidFill>
              <a:latin typeface="+mn-lt"/>
              <a:ea typeface="+mn-ea"/>
              <a:cs typeface="+mn-ea"/>
              <a:sym typeface="+mn-lt"/>
            </a:endParaRPr>
          </a:p>
        </p:txBody>
      </p:sp>
      <p:grpSp>
        <p:nvGrpSpPr>
          <p:cNvPr id="2" name="组合 1"/>
          <p:cNvGrpSpPr/>
          <p:nvPr/>
        </p:nvGrpSpPr>
        <p:grpSpPr>
          <a:xfrm>
            <a:off x="1084681" y="1412875"/>
            <a:ext cx="10005347" cy="3604611"/>
            <a:chOff x="1084681" y="1412875"/>
            <a:chExt cx="10005347" cy="3604611"/>
          </a:xfrm>
        </p:grpSpPr>
        <p:sp>
          <p:nvSpPr>
            <p:cNvPr id="32" name="Aitds4-1"/>
            <p:cNvSpPr>
              <a:spLocks noChangeArrowheads="1"/>
            </p:cNvSpPr>
            <p:nvPr/>
          </p:nvSpPr>
          <p:spPr bwMode="auto">
            <a:xfrm>
              <a:off x="1084681" y="1412875"/>
              <a:ext cx="10005347" cy="3604611"/>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mn-lt"/>
                  <a:ea typeface="+mn-ea"/>
                  <a:cs typeface="+mn-ea"/>
                  <a:sym typeface="+mn-lt"/>
                </a:rPr>
                <a:t> </a:t>
              </a:r>
              <a:endParaRPr kumimoji="0" lang="zh-CN" altLang="en-US" sz="1500" b="1" i="0" u="none" strike="noStrike" kern="0" cap="none" spc="0" normalizeH="0" baseline="0" noProof="0" dirty="0">
                <a:ln>
                  <a:noFill/>
                </a:ln>
                <a:solidFill>
                  <a:srgbClr val="C00000"/>
                </a:solidFill>
                <a:effectLst/>
                <a:uLnTx/>
                <a:uFillTx/>
                <a:latin typeface="+mn-lt"/>
                <a:ea typeface="+mn-ea"/>
                <a:cs typeface="+mn-ea"/>
                <a:sym typeface="+mn-lt"/>
              </a:endParaRPr>
            </a:p>
          </p:txBody>
        </p:sp>
        <p:sp>
          <p:nvSpPr>
            <p:cNvPr id="34" name="Aitds3"/>
            <p:cNvSpPr/>
            <p:nvPr/>
          </p:nvSpPr>
          <p:spPr>
            <a:xfrm>
              <a:off x="1269905" y="2288877"/>
              <a:ext cx="6400895" cy="2509085"/>
            </a:xfrm>
            <a:prstGeom prst="rect">
              <a:avLst/>
            </a:prstGeom>
          </p:spPr>
          <p:txBody>
            <a:bodyPr wrap="square">
              <a:spAutoFit/>
            </a:bodyPr>
            <a:lstStyle/>
            <a:p>
              <a:pPr algn="just">
                <a:lnSpc>
                  <a:spcPct val="140000"/>
                </a:lnSpc>
              </a:pPr>
              <a:r>
                <a:rPr lang="en-US" altLang="zh-CN" sz="1900" dirty="0">
                  <a:cs typeface="+mn-ea"/>
                  <a:sym typeface="+mn-lt"/>
                </a:rPr>
                <a:t>1917</a:t>
              </a:r>
              <a:r>
                <a:rPr lang="zh-CN" altLang="en-US" sz="1900" dirty="0">
                  <a:cs typeface="+mn-ea"/>
                  <a:sym typeface="+mn-lt"/>
                </a:rPr>
                <a:t>年十月革命为满目疮痍的中国送来伟大的马克思列宁主义。早已麻木的广大工人、农民脱下沉睡的外衣，纷纷登上历史的舞台，发出摆脱压迫与剥削的呐喊与警醒。这个时候我们国人才发现，马克思主义理论可以跟中国具体实际相结合。尤其是</a:t>
              </a:r>
              <a:r>
                <a:rPr lang="en-US" altLang="zh-CN" sz="1900" dirty="0">
                  <a:cs typeface="+mn-ea"/>
                  <a:sym typeface="+mn-lt"/>
                </a:rPr>
                <a:t>1921</a:t>
              </a:r>
              <a:r>
                <a:rPr lang="zh-CN" altLang="en-US" sz="1900" dirty="0">
                  <a:cs typeface="+mn-ea"/>
                  <a:sym typeface="+mn-lt"/>
                </a:rPr>
                <a:t>年中国共产党成立，这一开天辟地的事件再次印证了中国劳动人民的大胆尝试与无限智慧。</a:t>
              </a:r>
              <a:endParaRPr lang="zh-CN" altLang="en-US" sz="1900" dirty="0">
                <a:cs typeface="+mn-ea"/>
                <a:sym typeface="+mn-lt"/>
              </a:endParaRPr>
            </a:p>
          </p:txBody>
        </p:sp>
      </p:grpSp>
      <p:sp>
        <p:nvSpPr>
          <p:cNvPr id="43" name="我图网QQF4D2CD6C74639原创"/>
          <p:cNvSpPr txBox="1"/>
          <p:nvPr/>
        </p:nvSpPr>
        <p:spPr>
          <a:xfrm>
            <a:off x="1008777" y="5055587"/>
            <a:ext cx="10214521" cy="1141338"/>
          </a:xfrm>
          <a:prstGeom prst="rect">
            <a:avLst/>
          </a:prstGeom>
          <a:no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pitchFamily="34" charset="-122"/>
                <a:ea typeface="微软雅黑" panose="020B0503020204020204" pitchFamily="34" charset="-122"/>
              </a:defRPr>
            </a:lvl1pPr>
          </a:lstStyle>
          <a:p>
            <a:pPr>
              <a:lnSpc>
                <a:spcPct val="150000"/>
              </a:lnSpc>
            </a:pPr>
            <a:r>
              <a:rPr lang="zh-CN" altLang="en-US" sz="2400" b="0" u="sng" dirty="0">
                <a:solidFill>
                  <a:srgbClr val="C00000"/>
                </a:solidFill>
                <a:latin typeface="+mn-lt"/>
                <a:ea typeface="+mn-ea"/>
                <a:cs typeface="+mn-ea"/>
                <a:sym typeface="+mn-lt"/>
              </a:rPr>
              <a:t>在我们党的领导下，中国人民终于推翻帝国主义、封建主义、官僚资本主义三座顽固大山，取得新民主主义革命最后的伟大胜利。  　　</a:t>
            </a:r>
            <a:endParaRPr lang="zh-CN" altLang="en-US" sz="2400" b="0" u="sng" dirty="0">
              <a:solidFill>
                <a:srgbClr val="C00000"/>
              </a:solidFill>
              <a:latin typeface="+mn-lt"/>
              <a:ea typeface="+mn-ea"/>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750"/>
                                        <p:tgtEl>
                                          <p:spTgt spid="5"/>
                                        </p:tgtEl>
                                      </p:cBhvr>
                                    </p:animEffect>
                                  </p:childTnLst>
                                </p:cTn>
                              </p:par>
                            </p:childTnLst>
                          </p:cTn>
                        </p:par>
                        <p:par>
                          <p:cTn id="8" fill="hold">
                            <p:stCondLst>
                              <p:cond delay="1000"/>
                            </p:stCondLst>
                            <p:childTnLst>
                              <p:par>
                                <p:cTn id="9" presetID="16" presetClass="entr" presetSubtype="2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Horizontal)">
                                      <p:cBhvr>
                                        <p:cTn id="11" dur="750"/>
                                        <p:tgtEl>
                                          <p:spTgt spid="24"/>
                                        </p:tgtEl>
                                      </p:cBhvr>
                                    </p:animEffect>
                                  </p:childTnLst>
                                </p:cTn>
                              </p:par>
                            </p:childTnLst>
                          </p:cTn>
                        </p:par>
                        <p:par>
                          <p:cTn id="12" fill="hold">
                            <p:stCondLst>
                              <p:cond delay="2000"/>
                            </p:stCondLst>
                            <p:childTnLst>
                              <p:par>
                                <p:cTn id="13" presetID="16" presetClass="entr" presetSubtype="2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Horizontal)">
                                      <p:cBhvr>
                                        <p:cTn id="15" dur="750"/>
                                        <p:tgtEl>
                                          <p:spTgt spid="2"/>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itds4-2"/>
          <p:cNvSpPr txBox="1">
            <a:spLocks noChangeArrowheads="1"/>
          </p:cNvSpPr>
          <p:nvPr/>
        </p:nvSpPr>
        <p:spPr bwMode="auto">
          <a:xfrm>
            <a:off x="1232463" y="1640494"/>
            <a:ext cx="4400891" cy="67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defRPr/>
            </a:pPr>
            <a:r>
              <a:rPr lang="en-US" altLang="zh-CN" sz="3600" b="1" dirty="0">
                <a:solidFill>
                  <a:srgbClr val="C00000"/>
                </a:solidFill>
                <a:latin typeface="+mn-lt"/>
                <a:ea typeface="+mn-ea"/>
                <a:cs typeface="+mn-ea"/>
                <a:sym typeface="+mn-lt"/>
              </a:rPr>
              <a:t>1949</a:t>
            </a:r>
            <a:r>
              <a:rPr lang="zh-CN" altLang="en-US" sz="3600" b="1" dirty="0">
                <a:solidFill>
                  <a:srgbClr val="C00000"/>
                </a:solidFill>
                <a:latin typeface="+mn-lt"/>
                <a:ea typeface="+mn-ea"/>
                <a:cs typeface="+mn-ea"/>
                <a:sym typeface="+mn-lt"/>
              </a:rPr>
              <a:t>年新中国建立</a:t>
            </a:r>
            <a:endParaRPr lang="zh-CN" altLang="en-US" sz="3600" b="1" dirty="0">
              <a:solidFill>
                <a:schemeClr val="tx1">
                  <a:lumMod val="85000"/>
                  <a:lumOff val="15000"/>
                </a:schemeClr>
              </a:solidFill>
              <a:latin typeface="+mn-lt"/>
              <a:ea typeface="+mn-ea"/>
              <a:cs typeface="+mn-ea"/>
              <a:sym typeface="+mn-lt"/>
            </a:endParaRPr>
          </a:p>
        </p:txBody>
      </p:sp>
      <p:grpSp>
        <p:nvGrpSpPr>
          <p:cNvPr id="2" name="组合 1"/>
          <p:cNvGrpSpPr/>
          <p:nvPr/>
        </p:nvGrpSpPr>
        <p:grpSpPr>
          <a:xfrm>
            <a:off x="1055689" y="1412875"/>
            <a:ext cx="10009186" cy="4232449"/>
            <a:chOff x="1055689" y="1412875"/>
            <a:chExt cx="10009186" cy="4232449"/>
          </a:xfrm>
        </p:grpSpPr>
        <p:sp>
          <p:nvSpPr>
            <p:cNvPr id="32" name="Aitds4-1"/>
            <p:cNvSpPr>
              <a:spLocks noChangeArrowheads="1"/>
            </p:cNvSpPr>
            <p:nvPr/>
          </p:nvSpPr>
          <p:spPr bwMode="auto">
            <a:xfrm>
              <a:off x="1055689" y="1412875"/>
              <a:ext cx="10009186" cy="4167580"/>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mn-lt"/>
                  <a:ea typeface="+mn-ea"/>
                  <a:cs typeface="+mn-ea"/>
                  <a:sym typeface="+mn-lt"/>
                </a:rPr>
                <a:t> </a:t>
              </a:r>
              <a:endParaRPr kumimoji="0" lang="zh-CN" altLang="en-US" sz="1500" b="1" i="0" u="none" strike="noStrike" kern="0" cap="none" spc="0" normalizeH="0" baseline="0" noProof="0" dirty="0">
                <a:ln>
                  <a:noFill/>
                </a:ln>
                <a:solidFill>
                  <a:srgbClr val="C00000"/>
                </a:solidFill>
                <a:effectLst/>
                <a:uLnTx/>
                <a:uFillTx/>
                <a:latin typeface="+mn-lt"/>
                <a:ea typeface="+mn-ea"/>
                <a:cs typeface="+mn-ea"/>
                <a:sym typeface="+mn-lt"/>
              </a:endParaRPr>
            </a:p>
          </p:txBody>
        </p:sp>
        <p:sp>
          <p:nvSpPr>
            <p:cNvPr id="34" name="Aitds3"/>
            <p:cNvSpPr/>
            <p:nvPr/>
          </p:nvSpPr>
          <p:spPr>
            <a:xfrm>
              <a:off x="1232463" y="2317554"/>
              <a:ext cx="7009837" cy="3327770"/>
            </a:xfrm>
            <a:prstGeom prst="rect">
              <a:avLst/>
            </a:prstGeom>
          </p:spPr>
          <p:txBody>
            <a:bodyPr wrap="square">
              <a:spAutoFit/>
            </a:bodyPr>
            <a:lstStyle/>
            <a:p>
              <a:pPr algn="just">
                <a:lnSpc>
                  <a:spcPct val="140000"/>
                </a:lnSpc>
              </a:pPr>
              <a:r>
                <a:rPr lang="en-US" altLang="zh-CN" sz="1900" dirty="0">
                  <a:cs typeface="+mn-ea"/>
                  <a:sym typeface="+mn-lt"/>
                </a:rPr>
                <a:t>1949</a:t>
              </a:r>
              <a:r>
                <a:rPr lang="zh-CN" altLang="en-US" sz="1900" dirty="0">
                  <a:cs typeface="+mn-ea"/>
                  <a:sym typeface="+mn-lt"/>
                </a:rPr>
                <a:t>年新中国建立前夕</a:t>
              </a:r>
              <a:r>
                <a:rPr lang="en-US" altLang="zh-CN" sz="1900" dirty="0">
                  <a:cs typeface="+mn-ea"/>
                  <a:sym typeface="+mn-lt"/>
                </a:rPr>
                <a:t>《</a:t>
              </a:r>
              <a:r>
                <a:rPr lang="zh-CN" altLang="en-US" sz="1900" dirty="0">
                  <a:cs typeface="+mn-ea"/>
                  <a:sym typeface="+mn-lt"/>
                </a:rPr>
                <a:t>论人民民主专政</a:t>
              </a:r>
              <a:r>
                <a:rPr lang="en-US" altLang="zh-CN" sz="1900" dirty="0">
                  <a:cs typeface="+mn-ea"/>
                  <a:sym typeface="+mn-lt"/>
                </a:rPr>
                <a:t>》</a:t>
              </a:r>
              <a:r>
                <a:rPr lang="zh-CN" altLang="en-US" sz="1900" dirty="0">
                  <a:cs typeface="+mn-ea"/>
                  <a:sym typeface="+mn-lt"/>
                </a:rPr>
                <a:t>为社会主义发展道路插上指路牌。可以说，国人也曾在</a:t>
              </a:r>
              <a:r>
                <a:rPr lang="en-US" altLang="zh-CN" sz="1900" dirty="0">
                  <a:cs typeface="+mn-ea"/>
                  <a:sym typeface="+mn-lt"/>
                </a:rPr>
                <a:t>1949</a:t>
              </a:r>
              <a:r>
                <a:rPr lang="zh-CN" altLang="en-US" sz="1900" dirty="0">
                  <a:cs typeface="+mn-ea"/>
                  <a:sym typeface="+mn-lt"/>
                </a:rPr>
                <a:t>年</a:t>
              </a:r>
              <a:r>
                <a:rPr lang="en-US" altLang="zh-CN" sz="1900" dirty="0">
                  <a:cs typeface="+mn-ea"/>
                  <a:sym typeface="+mn-lt"/>
                </a:rPr>
                <a:t>10</a:t>
              </a:r>
              <a:r>
                <a:rPr lang="zh-CN" altLang="en-US" sz="1900" dirty="0">
                  <a:cs typeface="+mn-ea"/>
                  <a:sym typeface="+mn-lt"/>
                </a:rPr>
                <a:t>月</a:t>
              </a:r>
              <a:r>
                <a:rPr lang="en-US" altLang="zh-CN" sz="1900" dirty="0">
                  <a:cs typeface="+mn-ea"/>
                  <a:sym typeface="+mn-lt"/>
                </a:rPr>
                <a:t>1</a:t>
              </a:r>
              <a:r>
                <a:rPr lang="zh-CN" altLang="en-US" sz="1900" dirty="0">
                  <a:cs typeface="+mn-ea"/>
                  <a:sym typeface="+mn-lt"/>
                </a:rPr>
                <a:t>日前思考过诸如新中国应该走什么道路、应该建成什么性质国家等问题。庆幸的是，革命的成功让人们对资本主义道路报以坚定的否决。可是，除了资本主义道路之外，新中国难道要选择封建主义吗</a:t>
              </a:r>
              <a:r>
                <a:rPr lang="en-US" altLang="zh-CN" sz="1900" dirty="0">
                  <a:cs typeface="+mn-ea"/>
                  <a:sym typeface="+mn-lt"/>
                </a:rPr>
                <a:t>?</a:t>
              </a:r>
              <a:r>
                <a:rPr lang="zh-CN" altLang="en-US" sz="1900" dirty="0">
                  <a:cs typeface="+mn-ea"/>
                  <a:sym typeface="+mn-lt"/>
                </a:rPr>
                <a:t>就在国人议论纷纷、迷茫困惑之际，我们党伟大领袖毛主席大笔一挥，著文</a:t>
              </a:r>
              <a:r>
                <a:rPr lang="en-US" altLang="zh-CN" sz="1900" dirty="0">
                  <a:cs typeface="+mn-ea"/>
                  <a:sym typeface="+mn-lt"/>
                </a:rPr>
                <a:t>《</a:t>
              </a:r>
              <a:r>
                <a:rPr lang="zh-CN" altLang="en-US" sz="1900" dirty="0">
                  <a:cs typeface="+mn-ea"/>
                  <a:sym typeface="+mn-lt"/>
                </a:rPr>
                <a:t>论人民民主专政</a:t>
              </a:r>
              <a:r>
                <a:rPr lang="en-US" altLang="zh-CN" sz="1900" dirty="0">
                  <a:cs typeface="+mn-ea"/>
                  <a:sym typeface="+mn-lt"/>
                </a:rPr>
                <a:t>》</a:t>
              </a:r>
              <a:r>
                <a:rPr lang="zh-CN" altLang="en-US" sz="1900" dirty="0">
                  <a:cs typeface="+mn-ea"/>
                  <a:sym typeface="+mn-lt"/>
                </a:rPr>
                <a:t>，旗帜鲜明地告诉国人：“走俄国人的路。”没错，这就是最终的答案，即社会主义道路。</a:t>
              </a:r>
              <a:endParaRPr lang="zh-CN" altLang="en-US" sz="1900" dirty="0">
                <a:cs typeface="+mn-ea"/>
                <a:sym typeface="+mn-lt"/>
              </a:endParaRPr>
            </a:p>
          </p:txBody>
        </p:sp>
      </p:grpSp>
      <p:sp>
        <p:nvSpPr>
          <p:cNvPr id="19" name="矩形 18"/>
          <p:cNvSpPr/>
          <p:nvPr/>
        </p:nvSpPr>
        <p:spPr>
          <a:xfrm>
            <a:off x="823687" y="5580455"/>
            <a:ext cx="11789226" cy="601606"/>
          </a:xfrm>
          <a:prstGeom prst="rect">
            <a:avLst/>
          </a:prstGeom>
        </p:spPr>
        <p:txBody>
          <a:bodyPr wrap="square" lIns="105571" tIns="52784" rIns="105571" bIns="52784">
            <a:spAutoFit/>
          </a:bodyPr>
          <a:lstStyle/>
          <a:p>
            <a:pPr lvl="0">
              <a:lnSpc>
                <a:spcPct val="150000"/>
              </a:lnSpc>
              <a:buClr>
                <a:srgbClr val="C00000"/>
              </a:buClr>
              <a:defRPr/>
            </a:pPr>
            <a:r>
              <a:rPr lang="zh-CN" altLang="en-US" sz="2400" u="sng" dirty="0">
                <a:solidFill>
                  <a:srgbClr val="C00000"/>
                </a:solidFill>
                <a:cs typeface="+mn-ea"/>
                <a:sym typeface="+mn-lt"/>
              </a:rPr>
              <a:t>新中国的历史随着社会主义发展史的书写同步进行，开启了中国人民的新历史</a:t>
            </a:r>
            <a:endParaRPr kumimoji="0" lang="zh-CN" altLang="en-US" sz="2400" b="0" i="0" u="sng" strike="noStrike" kern="1200" cap="none" spc="0" normalizeH="0" baseline="0" noProof="0" dirty="0">
              <a:ln>
                <a:noFill/>
              </a:ln>
              <a:solidFill>
                <a:srgbClr val="C00000"/>
              </a:solidFill>
              <a:effectLst/>
              <a:uLnTx/>
              <a:uFillTx/>
              <a:cs typeface="+mn-ea"/>
              <a:sym typeface="+mn-lt"/>
            </a:endParaRPr>
          </a:p>
        </p:txBody>
      </p:sp>
      <p:pic>
        <p:nvPicPr>
          <p:cNvPr id="3" name="图片 2" descr="图片包含 人, 照片, 一群, 对着&#10;&#10;描述已自动生成"/>
          <p:cNvPicPr>
            <a:picLocks noChangeAspect="1"/>
          </p:cNvPicPr>
          <p:nvPr/>
        </p:nvPicPr>
        <p:blipFill rotWithShape="1">
          <a:blip r:embed="rId1">
            <a:grayscl/>
            <a:extLst>
              <a:ext uri="{28A0092B-C50C-407E-A947-70E740481C1C}">
                <a14:useLocalDpi xmlns:a14="http://schemas.microsoft.com/office/drawing/2010/main" val="0"/>
              </a:ext>
            </a:extLst>
          </a:blip>
          <a:srcRect r="43947"/>
          <a:stretch>
            <a:fillRect/>
          </a:stretch>
        </p:blipFill>
        <p:spPr>
          <a:xfrm>
            <a:off x="8419074" y="1412875"/>
            <a:ext cx="2645801" cy="4167580"/>
          </a:xfrm>
          <a:prstGeom prst="roundRect">
            <a:avLst>
              <a:gd name="adj" fmla="val 9076"/>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allOve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750"/>
                                        <p:tgtEl>
                                          <p:spTgt spid="3"/>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750"/>
                                        <p:tgtEl>
                                          <p:spTgt spid="2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750"/>
                                        <p:tgtEl>
                                          <p:spTgt spid="2"/>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游戏机, 桌子, 橙子, 电脑&#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圆角 2"/>
          <p:cNvSpPr/>
          <p:nvPr/>
        </p:nvSpPr>
        <p:spPr>
          <a:xfrm>
            <a:off x="2235200" y="1327777"/>
            <a:ext cx="7759700" cy="4060902"/>
          </a:xfrm>
          <a:prstGeom prst="roundRect">
            <a:avLst>
              <a:gd name="adj" fmla="val 140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门" descr="图片包含 游戏机&#10;&#10;描述已自动生成"/>
          <p:cNvPicPr>
            <a:picLocks noChangeAspect="1"/>
          </p:cNvPicPr>
          <p:nvPr/>
        </p:nvPicPr>
        <p:blipFill rotWithShape="1">
          <a:blip r:embed="rId2">
            <a:extLst>
              <a:ext uri="{28A0092B-C50C-407E-A947-70E740481C1C}">
                <a14:useLocalDpi xmlns:a14="http://schemas.microsoft.com/office/drawing/2010/main" val="0"/>
              </a:ext>
            </a:extLst>
          </a:blip>
          <a:srcRect l="39672" t="39290" r="38947" b="45191"/>
          <a:stretch>
            <a:fillRect/>
          </a:stretch>
        </p:blipFill>
        <p:spPr>
          <a:xfrm rot="-60000">
            <a:off x="2567020" y="3543328"/>
            <a:ext cx="7057961" cy="2561452"/>
          </a:xfrm>
          <a:prstGeom prst="rect">
            <a:avLst/>
          </a:prstGeom>
        </p:spPr>
      </p:pic>
      <p:pic>
        <p:nvPicPr>
          <p:cNvPr id="7" name="图片 6" descr="图片包含 游戏机, 飞机&#10;&#10;描述已自动生成"/>
          <p:cNvPicPr>
            <a:picLocks noChangeAspect="1"/>
          </p:cNvPicPr>
          <p:nvPr/>
        </p:nvPicPr>
        <p:blipFill rotWithShape="1">
          <a:blip r:embed="rId3">
            <a:extLst>
              <a:ext uri="{28A0092B-C50C-407E-A947-70E740481C1C}">
                <a14:useLocalDpi xmlns:a14="http://schemas.microsoft.com/office/drawing/2010/main" val="0"/>
              </a:ext>
            </a:extLst>
          </a:blip>
          <a:srcRect t="57571"/>
          <a:stretch>
            <a:fillRect/>
          </a:stretch>
        </p:blipFill>
        <p:spPr>
          <a:xfrm>
            <a:off x="0" y="3890500"/>
            <a:ext cx="12192000" cy="2967500"/>
          </a:xfrm>
          <a:prstGeom prst="rect">
            <a:avLst/>
          </a:prstGeom>
        </p:spPr>
      </p:pic>
      <p:pic>
        <p:nvPicPr>
          <p:cNvPr id="11" name="图片 10" descr="图片包含 橙子, 黑暗, 前, 大&#10;&#10;描述已自动生成"/>
          <p:cNvPicPr>
            <a:picLocks noChangeAspect="1"/>
          </p:cNvPicPr>
          <p:nvPr/>
        </p:nvPicPr>
        <p:blipFill rotWithShape="1">
          <a:blip r:embed="rId4">
            <a:extLst>
              <a:ext uri="{28A0092B-C50C-407E-A947-70E740481C1C}">
                <a14:useLocalDpi xmlns:a14="http://schemas.microsoft.com/office/drawing/2010/main" val="0"/>
              </a:ext>
            </a:extLst>
          </a:blip>
          <a:srcRect t="79594"/>
          <a:stretch>
            <a:fillRect/>
          </a:stretch>
        </p:blipFill>
        <p:spPr>
          <a:xfrm>
            <a:off x="0" y="5388679"/>
            <a:ext cx="12192000" cy="1469321"/>
          </a:xfrm>
          <a:prstGeom prst="rect">
            <a:avLst/>
          </a:prstGeom>
        </p:spPr>
      </p:pic>
      <p:pic>
        <p:nvPicPr>
          <p:cNvPr id="22" name="图片 21" descr="图片包含 标志, 停止, 游戏机, 城市&#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8038" y="448281"/>
            <a:ext cx="892890" cy="879497"/>
          </a:xfrm>
          <a:prstGeom prst="rect">
            <a:avLst/>
          </a:prstGeom>
        </p:spPr>
      </p:pic>
      <p:grpSp>
        <p:nvGrpSpPr>
          <p:cNvPr id="6" name="组合 5"/>
          <p:cNvGrpSpPr/>
          <p:nvPr/>
        </p:nvGrpSpPr>
        <p:grpSpPr>
          <a:xfrm>
            <a:off x="4271798" y="1562651"/>
            <a:ext cx="3648404" cy="804030"/>
            <a:chOff x="4437470" y="1334246"/>
            <a:chExt cx="3648404" cy="804030"/>
          </a:xfrm>
        </p:grpSpPr>
        <p:sp>
          <p:nvSpPr>
            <p:cNvPr id="15" name="Aitds5"/>
            <p:cNvSpPr txBox="1"/>
            <p:nvPr>
              <p:custDataLst>
                <p:tags r:id="rId6"/>
              </p:custDataLst>
            </p:nvPr>
          </p:nvSpPr>
          <p:spPr>
            <a:xfrm>
              <a:off x="4437470" y="1334246"/>
              <a:ext cx="1267876"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rgbClr val="C00000"/>
                  </a:solidFill>
                  <a:effectLst/>
                  <a:uLnTx/>
                  <a:uFillTx/>
                  <a:latin typeface="+mn-lt"/>
                  <a:ea typeface="+mn-ea"/>
                  <a:cs typeface="+mn-ea"/>
                  <a:sym typeface="+mn-lt"/>
                </a:rPr>
                <a:t>第</a:t>
              </a:r>
              <a:endParaRPr kumimoji="0" lang="zh-CN" altLang="en-US" sz="4400" b="1" i="0" u="none" strike="noStrike" kern="0" cap="none" spc="0" normalizeH="0" baseline="0" noProof="0" dirty="0">
                <a:ln w="3175">
                  <a:noFill/>
                </a:ln>
                <a:solidFill>
                  <a:srgbClr val="C00000"/>
                </a:solidFill>
                <a:effectLst/>
                <a:uLnTx/>
                <a:uFillTx/>
                <a:latin typeface="+mn-lt"/>
                <a:ea typeface="+mn-ea"/>
                <a:cs typeface="+mn-ea"/>
                <a:sym typeface="+mn-lt"/>
              </a:endParaRPr>
            </a:p>
          </p:txBody>
        </p:sp>
        <p:sp>
          <p:nvSpPr>
            <p:cNvPr id="16" name="Aitds6"/>
            <p:cNvSpPr txBox="1"/>
            <p:nvPr>
              <p:custDataLst>
                <p:tags r:id="rId7"/>
              </p:custDataLst>
            </p:nvPr>
          </p:nvSpPr>
          <p:spPr>
            <a:xfrm>
              <a:off x="6933746" y="1334246"/>
              <a:ext cx="1152128"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rgbClr val="C00000"/>
                  </a:solidFill>
                  <a:effectLst/>
                  <a:uLnTx/>
                  <a:uFillTx/>
                  <a:latin typeface="+mn-lt"/>
                  <a:ea typeface="+mn-ea"/>
                  <a:cs typeface="+mn-ea"/>
                  <a:sym typeface="+mn-lt"/>
                </a:rPr>
                <a:t>章</a:t>
              </a:r>
              <a:endParaRPr kumimoji="0" lang="zh-CN" altLang="en-US" sz="4400" b="1" i="0" u="none" strike="noStrike" kern="0" cap="none" spc="0" normalizeH="0" baseline="0" noProof="0" dirty="0">
                <a:ln w="3175">
                  <a:noFill/>
                </a:ln>
                <a:solidFill>
                  <a:srgbClr val="C00000"/>
                </a:solidFill>
                <a:effectLst/>
                <a:uLnTx/>
                <a:uFillTx/>
                <a:latin typeface="+mn-lt"/>
                <a:ea typeface="+mn-ea"/>
                <a:cs typeface="+mn-ea"/>
                <a:sym typeface="+mn-lt"/>
              </a:endParaRPr>
            </a:p>
          </p:txBody>
        </p:sp>
      </p:grpSp>
      <p:grpSp>
        <p:nvGrpSpPr>
          <p:cNvPr id="17" name="Aitds7"/>
          <p:cNvGrpSpPr/>
          <p:nvPr>
            <p:custDataLst>
              <p:tags r:id="rId8"/>
            </p:custDataLst>
          </p:nvPr>
        </p:nvGrpSpPr>
        <p:grpSpPr>
          <a:xfrm>
            <a:off x="5378191" y="1410445"/>
            <a:ext cx="1435618" cy="1108443"/>
            <a:chOff x="3396243" y="987574"/>
            <a:chExt cx="1258902" cy="972000"/>
          </a:xfrm>
          <a:solidFill>
            <a:srgbClr val="C00000"/>
          </a:solidFill>
        </p:grpSpPr>
        <p:sp>
          <p:nvSpPr>
            <p:cNvPr id="18" name="Aitds7-1"/>
            <p:cNvSpPr/>
            <p:nvPr>
              <p:custDataLst>
                <p:tags r:id="rId9"/>
              </p:custDataLst>
            </p:nvPr>
          </p:nvSpPr>
          <p:spPr>
            <a:xfrm>
              <a:off x="3528557" y="987574"/>
              <a:ext cx="972000" cy="972000"/>
            </a:xfrm>
            <a:prstGeom prst="ellipse">
              <a:avLst/>
            </a:prstGeom>
            <a:grpFill/>
            <a:ln w="25400" cap="flat" cmpd="sng" algn="ctr">
              <a:solidFill>
                <a:schemeClr val="bg1"/>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C00000"/>
                </a:solidFill>
                <a:effectLst/>
                <a:uLnTx/>
                <a:uFillTx/>
                <a:cs typeface="+mn-ea"/>
                <a:sym typeface="+mn-lt"/>
              </a:endParaRPr>
            </a:p>
          </p:txBody>
        </p:sp>
        <p:sp>
          <p:nvSpPr>
            <p:cNvPr id="19" name="Aitds7-2"/>
            <p:cNvSpPr/>
            <p:nvPr>
              <p:custDataLst>
                <p:tags r:id="rId10"/>
              </p:custDataLst>
            </p:nvPr>
          </p:nvSpPr>
          <p:spPr>
            <a:xfrm>
              <a:off x="3618557" y="1077573"/>
              <a:ext cx="792000" cy="792000"/>
            </a:xfrm>
            <a:prstGeom prst="ellipse">
              <a:avLst/>
            </a:prstGeom>
            <a:grpFill/>
            <a:ln w="34925" cap="flat" cmpd="sng" algn="ctr">
              <a:solidFill>
                <a:schemeClr val="bg1"/>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C00000"/>
                </a:solidFill>
                <a:effectLst/>
                <a:uLnTx/>
                <a:uFillTx/>
                <a:cs typeface="+mn-ea"/>
                <a:sym typeface="+mn-lt"/>
              </a:endParaRPr>
            </a:p>
          </p:txBody>
        </p:sp>
        <p:sp>
          <p:nvSpPr>
            <p:cNvPr id="21" name="Aitds7-3"/>
            <p:cNvSpPr txBox="1"/>
            <p:nvPr>
              <p:custDataLst>
                <p:tags r:id="rId11"/>
              </p:custDataLst>
            </p:nvPr>
          </p:nvSpPr>
          <p:spPr>
            <a:xfrm>
              <a:off x="3396243" y="1071023"/>
              <a:ext cx="1258902" cy="759036"/>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800" b="1" i="0" u="none" strike="noStrike" kern="0" cap="none" spc="0" normalizeH="0" baseline="0" noProof="0">
                  <a:ln w="3175">
                    <a:noFill/>
                  </a:ln>
                  <a:solidFill>
                    <a:schemeClr val="bg1"/>
                  </a:solidFill>
                  <a:effectLst/>
                  <a:uLnTx/>
                  <a:uFillTx/>
                  <a:latin typeface="+mn-lt"/>
                  <a:ea typeface="+mn-ea"/>
                  <a:cs typeface="+mn-ea"/>
                  <a:sym typeface="+mn-lt"/>
                </a:rPr>
                <a:t>02</a:t>
              </a:r>
              <a:endParaRPr kumimoji="0" lang="zh-CN" altLang="en-US" sz="4800" b="1" i="0" u="none" strike="noStrike" kern="0" cap="none" spc="0" normalizeH="0" baseline="0" noProof="0" dirty="0">
                <a:ln w="3175">
                  <a:noFill/>
                </a:ln>
                <a:solidFill>
                  <a:schemeClr val="bg1"/>
                </a:solidFill>
                <a:effectLst/>
                <a:uLnTx/>
                <a:uFillTx/>
                <a:latin typeface="+mn-lt"/>
                <a:ea typeface="+mn-ea"/>
                <a:cs typeface="+mn-ea"/>
                <a:sym typeface="+mn-lt"/>
              </a:endParaRPr>
            </a:p>
          </p:txBody>
        </p:sp>
      </p:grpSp>
      <p:sp>
        <p:nvSpPr>
          <p:cNvPr id="23" name="Aitds8"/>
          <p:cNvSpPr txBox="1"/>
          <p:nvPr>
            <p:custDataLst>
              <p:tags r:id="rId12"/>
            </p:custDataLst>
          </p:nvPr>
        </p:nvSpPr>
        <p:spPr>
          <a:xfrm>
            <a:off x="2545080" y="2519045"/>
            <a:ext cx="7381875" cy="1568450"/>
          </a:xfrm>
          <a:prstGeom prst="rect">
            <a:avLst/>
          </a:prstGeom>
          <a:noFill/>
        </p:spPr>
        <p:txBody>
          <a:bodyPr wrap="square" rtlCol="0">
            <a:spAutoFit/>
          </a:bodyPr>
          <a:lstStyle/>
          <a:p>
            <a:pPr lvl="0" algn="ctr" defTabSz="457200"/>
            <a:r>
              <a:rPr lang="zh-CN" altLang="en-US" sz="4800" b="1" kern="0">
                <a:ln w="127">
                  <a:noFill/>
                </a:ln>
                <a:solidFill>
                  <a:srgbClr val="C00000"/>
                </a:solidFill>
                <a:cs typeface="+mn-ea"/>
                <a:sym typeface="+mn-lt"/>
              </a:rPr>
              <a:t>新中国社会主义发展史的篇章基调</a:t>
            </a:r>
            <a:endParaRPr lang="zh-CN" altLang="en-US" sz="4800" b="1" kern="0">
              <a:ln w="127">
                <a:noFill/>
              </a:ln>
              <a:solidFill>
                <a:srgbClr val="C0000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800" advTm="3000">
        <p:circle/>
      </p:transition>
    </mc:Choice>
    <mc:Fallback>
      <p:transition spd="slow" advTm="3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750"/>
                                        <p:tgtEl>
                                          <p:spTgt spid="11"/>
                                        </p:tgtEl>
                                      </p:cBhvr>
                                    </p:animEffect>
                                    <p:anim calcmode="lin" valueType="num">
                                      <p:cBhvr>
                                        <p:cTn id="12" dur="750" fill="hold"/>
                                        <p:tgtEl>
                                          <p:spTgt spid="11"/>
                                        </p:tgtEl>
                                        <p:attrNameLst>
                                          <p:attrName>ppt_x</p:attrName>
                                        </p:attrNameLst>
                                      </p:cBhvr>
                                      <p:tavLst>
                                        <p:tav tm="0">
                                          <p:val>
                                            <p:strVal val="#ppt_x"/>
                                          </p:val>
                                        </p:tav>
                                        <p:tav tm="100000">
                                          <p:val>
                                            <p:strVal val="#ppt_x"/>
                                          </p:val>
                                        </p:tav>
                                      </p:tavLst>
                                    </p:anim>
                                    <p:anim calcmode="lin" valueType="num">
                                      <p:cBhvr>
                                        <p:cTn id="13" dur="75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750"/>
                                        <p:tgtEl>
                                          <p:spTgt spid="20"/>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750"/>
                                        <p:tgtEl>
                                          <p:spTgt spid="7"/>
                                        </p:tgtEl>
                                      </p:cBhvr>
                                    </p:animEffect>
                                    <p:anim calcmode="lin" valueType="num">
                                      <p:cBhvr>
                                        <p:cTn id="22" dur="750" fill="hold"/>
                                        <p:tgtEl>
                                          <p:spTgt spid="7"/>
                                        </p:tgtEl>
                                        <p:attrNameLst>
                                          <p:attrName>ppt_x</p:attrName>
                                        </p:attrNameLst>
                                      </p:cBhvr>
                                      <p:tavLst>
                                        <p:tav tm="0">
                                          <p:val>
                                            <p:strVal val="#ppt_x"/>
                                          </p:val>
                                        </p:tav>
                                        <p:tav tm="100000">
                                          <p:val>
                                            <p:strVal val="#ppt_x"/>
                                          </p:val>
                                        </p:tav>
                                      </p:tavLst>
                                    </p:anim>
                                    <p:anim calcmode="lin" valueType="num">
                                      <p:cBhvr>
                                        <p:cTn id="23" dur="75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2" presetClass="entr" presetSubtype="4"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750"/>
                                        <p:tgtEl>
                                          <p:spTgt spid="3"/>
                                        </p:tgtEl>
                                      </p:cBhvr>
                                    </p:animEffect>
                                  </p:childTnLst>
                                </p:cTn>
                              </p:par>
                            </p:childTnLst>
                          </p:cTn>
                        </p:par>
                        <p:par>
                          <p:cTn id="28" fill="hold">
                            <p:stCondLst>
                              <p:cond delay="50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6000"/>
                            </p:stCondLst>
                            <p:childTnLst>
                              <p:par>
                                <p:cTn id="35" presetID="10"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750"/>
                                        <p:tgtEl>
                                          <p:spTgt spid="6"/>
                                        </p:tgtEl>
                                      </p:cBhvr>
                                    </p:animEffect>
                                  </p:childTnLst>
                                </p:cTn>
                              </p:par>
                            </p:childTnLst>
                          </p:cTn>
                        </p:par>
                        <p:par>
                          <p:cTn id="38" fill="hold">
                            <p:stCondLst>
                              <p:cond delay="7000"/>
                            </p:stCondLst>
                            <p:childTnLst>
                              <p:par>
                                <p:cTn id="39" presetID="22" presetClass="entr" presetSubtype="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750"/>
                                        <p:tgtEl>
                                          <p:spTgt spid="23"/>
                                        </p:tgtEl>
                                      </p:cBhvr>
                                    </p:animEffect>
                                  </p:childTnLst>
                                </p:cTn>
                              </p:par>
                            </p:childTnLst>
                          </p:cTn>
                        </p:par>
                        <p:par>
                          <p:cTn id="42" fill="hold">
                            <p:stCondLst>
                              <p:cond delay="8000"/>
                            </p:stCondLst>
                            <p:childTnLst>
                              <p:par>
                                <p:cTn id="43" presetID="21" presetClass="entr" presetSubtype="1"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heel(1)">
                                      <p:cBhvr>
                                        <p:cTn id="45"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4441354" y="2199341"/>
            <a:ext cx="6636998" cy="2263600"/>
          </a:xfrm>
          <a:prstGeom prst="rect">
            <a:avLst/>
          </a:prstGeom>
        </p:spPr>
        <p:txBody>
          <a:bodyPr wrap="square" lIns="105571" tIns="52784" rIns="105571" bIns="52784">
            <a:spAutoFit/>
          </a:bodyPr>
          <a:lstStyle/>
          <a:p>
            <a:pPr lvl="0">
              <a:lnSpc>
                <a:spcPct val="150000"/>
              </a:lnSpc>
              <a:buClr>
                <a:srgbClr val="C00000"/>
              </a:buClr>
              <a:defRPr/>
            </a:pPr>
            <a:r>
              <a:rPr lang="zh-CN" altLang="en-US" sz="2400" dirty="0">
                <a:solidFill>
                  <a:srgbClr val="E7E6E6">
                    <a:lumMod val="10000"/>
                  </a:srgbClr>
                </a:solidFill>
                <a:cs typeface="+mn-ea"/>
                <a:sym typeface="+mn-lt"/>
              </a:rPr>
              <a:t>新中国的成立虽然成功搭建起社会主义发展主体框架，但还缺乏社会主义制度主心骨的支撑。因而，在</a:t>
            </a:r>
            <a:r>
              <a:rPr lang="en-US" altLang="zh-CN" sz="2400" dirty="0">
                <a:solidFill>
                  <a:srgbClr val="E7E6E6">
                    <a:lumMod val="10000"/>
                  </a:srgbClr>
                </a:solidFill>
                <a:cs typeface="+mn-ea"/>
                <a:sym typeface="+mn-lt"/>
              </a:rPr>
              <a:t>1956</a:t>
            </a:r>
            <a:r>
              <a:rPr lang="zh-CN" altLang="en-US" sz="2400" dirty="0">
                <a:solidFill>
                  <a:srgbClr val="E7E6E6">
                    <a:lumMod val="10000"/>
                  </a:srgbClr>
                </a:solidFill>
                <a:cs typeface="+mn-ea"/>
                <a:sym typeface="+mn-lt"/>
              </a:rPr>
              <a:t>年社会主义制度确立之前，新中国致力于打造社会主义发展史的主心骨。 </a:t>
            </a:r>
            <a:endParaRPr kumimoji="0" lang="zh-CN" altLang="en-US" sz="2400" b="0" i="0" u="none" strike="noStrike" kern="1200" cap="none" spc="0" normalizeH="0" baseline="0" noProof="0" dirty="0">
              <a:ln>
                <a:noFill/>
              </a:ln>
              <a:solidFill>
                <a:srgbClr val="E7E6E6">
                  <a:lumMod val="10000"/>
                </a:srgbClr>
              </a:solidFill>
              <a:effectLst/>
              <a:uLnTx/>
              <a:uFillTx/>
              <a:cs typeface="+mn-ea"/>
              <a:sym typeface="+mn-lt"/>
            </a:endParaRPr>
          </a:p>
        </p:txBody>
      </p:sp>
      <p:grpSp>
        <p:nvGrpSpPr>
          <p:cNvPr id="3" name="组合 2"/>
          <p:cNvGrpSpPr/>
          <p:nvPr/>
        </p:nvGrpSpPr>
        <p:grpSpPr>
          <a:xfrm>
            <a:off x="728463" y="1679103"/>
            <a:ext cx="3499794" cy="3499794"/>
            <a:chOff x="1051193" y="2212517"/>
            <a:chExt cx="3499794" cy="3499794"/>
          </a:xfrm>
        </p:grpSpPr>
        <p:grpSp>
          <p:nvGrpSpPr>
            <p:cNvPr id="12" name="组合 11"/>
            <p:cNvGrpSpPr/>
            <p:nvPr/>
          </p:nvGrpSpPr>
          <p:grpSpPr>
            <a:xfrm>
              <a:off x="1438954" y="2392135"/>
              <a:ext cx="2674836" cy="3224805"/>
              <a:chOff x="1438954" y="2392135"/>
              <a:chExt cx="1747157" cy="2106387"/>
            </a:xfrm>
          </p:grpSpPr>
          <p:sp>
            <p:nvSpPr>
              <p:cNvPr id="10" name="矩形: 圆角 9"/>
              <p:cNvSpPr/>
              <p:nvPr/>
            </p:nvSpPr>
            <p:spPr>
              <a:xfrm>
                <a:off x="1438954" y="2392135"/>
                <a:ext cx="1747157" cy="21063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1520598" y="2522765"/>
                <a:ext cx="1583872" cy="18451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descr="图片包含 游戏机, 物体, 烟花&#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51193" y="2212517"/>
              <a:ext cx="3499794" cy="3499794"/>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750"/>
                                        <p:tgtEl>
                                          <p:spTgt spid="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750" fill="hold"/>
                                        <p:tgtEl>
                                          <p:spTgt spid="56"/>
                                        </p:tgtEl>
                                        <p:attrNameLst>
                                          <p:attrName>ppt_w</p:attrName>
                                        </p:attrNameLst>
                                      </p:cBhvr>
                                      <p:tavLst>
                                        <p:tav tm="0">
                                          <p:val>
                                            <p:fltVal val="0"/>
                                          </p:val>
                                        </p:tav>
                                        <p:tav tm="100000">
                                          <p:val>
                                            <p:strVal val="#ppt_w"/>
                                          </p:val>
                                        </p:tav>
                                      </p:tavLst>
                                    </p:anim>
                                    <p:anim calcmode="lin" valueType="num">
                                      <p:cBhvr>
                                        <p:cTn id="12" dur="750" fill="hold"/>
                                        <p:tgtEl>
                                          <p:spTgt spid="56"/>
                                        </p:tgtEl>
                                        <p:attrNameLst>
                                          <p:attrName>ppt_h</p:attrName>
                                        </p:attrNameLst>
                                      </p:cBhvr>
                                      <p:tavLst>
                                        <p:tav tm="0">
                                          <p:val>
                                            <p:fltVal val="0"/>
                                          </p:val>
                                        </p:tav>
                                        <p:tav tm="100000">
                                          <p:val>
                                            <p:strVal val="#ppt_h"/>
                                          </p:val>
                                        </p:tav>
                                      </p:tavLst>
                                    </p:anim>
                                    <p:animEffect transition="in" filter="fade">
                                      <p:cBhvr>
                                        <p:cTn id="13"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53266" y="1454903"/>
            <a:ext cx="2531462" cy="492443"/>
          </a:xfrm>
          <a:prstGeom prst="rect">
            <a:avLst/>
          </a:prstGeom>
        </p:spPr>
        <p:txBody>
          <a:bodyPr wrap="none">
            <a:spAutoFit/>
          </a:bodyPr>
          <a:lstStyle/>
          <a:p>
            <a:r>
              <a:rPr lang="en-US" altLang="zh-CN" sz="2600" b="1" dirty="0">
                <a:solidFill>
                  <a:srgbClr val="C00000"/>
                </a:solidFill>
                <a:cs typeface="+mn-ea"/>
                <a:sym typeface="+mn-lt"/>
              </a:rPr>
              <a:t>1949</a:t>
            </a:r>
            <a:r>
              <a:rPr lang="zh-CN" altLang="en-US" sz="2600" b="1" dirty="0">
                <a:solidFill>
                  <a:srgbClr val="C00000"/>
                </a:solidFill>
                <a:cs typeface="+mn-ea"/>
                <a:sym typeface="+mn-lt"/>
              </a:rPr>
              <a:t>年至</a:t>
            </a:r>
            <a:r>
              <a:rPr lang="en-US" altLang="zh-CN" sz="2600" b="1" dirty="0">
                <a:solidFill>
                  <a:srgbClr val="C00000"/>
                </a:solidFill>
                <a:cs typeface="+mn-ea"/>
                <a:sym typeface="+mn-lt"/>
              </a:rPr>
              <a:t>1953</a:t>
            </a:r>
            <a:r>
              <a:rPr lang="zh-CN" altLang="en-US" sz="2600" b="1" dirty="0">
                <a:solidFill>
                  <a:srgbClr val="C00000"/>
                </a:solidFill>
                <a:cs typeface="+mn-ea"/>
                <a:sym typeface="+mn-lt"/>
              </a:rPr>
              <a:t>年</a:t>
            </a:r>
            <a:endParaRPr lang="en-US" altLang="zh-CN" sz="2600" b="1" dirty="0">
              <a:solidFill>
                <a:srgbClr val="C00000"/>
              </a:solidFill>
              <a:cs typeface="+mn-ea"/>
              <a:sym typeface="+mn-lt"/>
            </a:endParaRPr>
          </a:p>
        </p:txBody>
      </p:sp>
      <p:sp>
        <p:nvSpPr>
          <p:cNvPr id="18" name="矩形 17"/>
          <p:cNvSpPr/>
          <p:nvPr/>
        </p:nvSpPr>
        <p:spPr>
          <a:xfrm>
            <a:off x="1153266" y="3532025"/>
            <a:ext cx="2531462" cy="492443"/>
          </a:xfrm>
          <a:prstGeom prst="rect">
            <a:avLst/>
          </a:prstGeom>
        </p:spPr>
        <p:txBody>
          <a:bodyPr wrap="none">
            <a:spAutoFit/>
          </a:bodyPr>
          <a:lstStyle/>
          <a:p>
            <a:r>
              <a:rPr lang="en-US" altLang="zh-CN" sz="2600" b="1" dirty="0">
                <a:solidFill>
                  <a:srgbClr val="C00000"/>
                </a:solidFill>
                <a:cs typeface="+mn-ea"/>
                <a:sym typeface="+mn-lt"/>
              </a:rPr>
              <a:t>1953</a:t>
            </a:r>
            <a:r>
              <a:rPr lang="zh-CN" altLang="en-US" sz="2600" b="1" dirty="0">
                <a:solidFill>
                  <a:srgbClr val="C00000"/>
                </a:solidFill>
                <a:cs typeface="+mn-ea"/>
                <a:sym typeface="+mn-lt"/>
              </a:rPr>
              <a:t>年至</a:t>
            </a:r>
            <a:r>
              <a:rPr lang="en-US" altLang="zh-CN" sz="2600" b="1" dirty="0">
                <a:solidFill>
                  <a:srgbClr val="C00000"/>
                </a:solidFill>
                <a:cs typeface="+mn-ea"/>
                <a:sym typeface="+mn-lt"/>
              </a:rPr>
              <a:t>1956</a:t>
            </a:r>
            <a:r>
              <a:rPr lang="zh-CN" altLang="en-US" sz="2600" b="1" dirty="0">
                <a:solidFill>
                  <a:srgbClr val="C00000"/>
                </a:solidFill>
                <a:cs typeface="+mn-ea"/>
                <a:sym typeface="+mn-lt"/>
              </a:rPr>
              <a:t>年</a:t>
            </a:r>
            <a:endParaRPr lang="en-US" altLang="zh-CN" sz="2600" b="1" dirty="0">
              <a:solidFill>
                <a:srgbClr val="C00000"/>
              </a:solidFill>
              <a:cs typeface="+mn-ea"/>
              <a:sym typeface="+mn-lt"/>
            </a:endParaRPr>
          </a:p>
        </p:txBody>
      </p:sp>
      <p:grpSp>
        <p:nvGrpSpPr>
          <p:cNvPr id="2" name="组合 1"/>
          <p:cNvGrpSpPr/>
          <p:nvPr/>
        </p:nvGrpSpPr>
        <p:grpSpPr>
          <a:xfrm>
            <a:off x="1008614" y="2023665"/>
            <a:ext cx="10091186" cy="1306928"/>
            <a:chOff x="1008614" y="2023665"/>
            <a:chExt cx="10091186" cy="1306928"/>
          </a:xfrm>
        </p:grpSpPr>
        <p:sp>
          <p:nvSpPr>
            <p:cNvPr id="10" name="矩形 9"/>
            <p:cNvSpPr/>
            <p:nvPr/>
          </p:nvSpPr>
          <p:spPr>
            <a:xfrm>
              <a:off x="1008614" y="2023665"/>
              <a:ext cx="10018861" cy="1306928"/>
            </a:xfrm>
            <a:prstGeom prst="rect">
              <a:avLst/>
            </a:prstGeom>
          </p:spPr>
          <p:txBody>
            <a:bodyPr wrap="square" lIns="105571" tIns="52784" rIns="105571" bIns="52784">
              <a:spAutoFit/>
            </a:bodyPr>
            <a:lstStyle/>
            <a:p>
              <a:pPr lvl="0" algn="just">
                <a:lnSpc>
                  <a:spcPct val="130000"/>
                </a:lnSpc>
                <a:defRPr/>
              </a:pPr>
              <a:r>
                <a:rPr lang="zh-CN" altLang="en-US" sz="2000" dirty="0">
                  <a:solidFill>
                    <a:srgbClr val="E7E6E6">
                      <a:lumMod val="10000"/>
                    </a:srgbClr>
                  </a:solidFill>
                  <a:cs typeface="+mn-ea"/>
                  <a:sym typeface="+mn-lt"/>
                </a:rPr>
                <a:t>中国陆陆续续完成新民主主义革命遗留下来的历史使命与责任。土地改革、镇压反革命、“三反”、“五反”、剿匪除恶霸、抗美援朝等一系列事件，有力巩固了新生的社会主义政权，切实恢复了残破的国民经济。</a:t>
              </a:r>
              <a:endParaRPr lang="zh-CN" altLang="en-US" sz="2000" dirty="0">
                <a:solidFill>
                  <a:srgbClr val="E7E6E6">
                    <a:lumMod val="10000"/>
                  </a:srgbClr>
                </a:solidFill>
                <a:cs typeface="+mn-ea"/>
                <a:sym typeface="+mn-lt"/>
              </a:endParaRPr>
            </a:p>
          </p:txBody>
        </p:sp>
        <p:sp>
          <p:nvSpPr>
            <p:cNvPr id="3" name="矩形: 圆角 2"/>
            <p:cNvSpPr/>
            <p:nvPr/>
          </p:nvSpPr>
          <p:spPr>
            <a:xfrm>
              <a:off x="1080939" y="2023665"/>
              <a:ext cx="10018861" cy="1306928"/>
            </a:xfrm>
            <a:prstGeom prst="roundRect">
              <a:avLst>
                <a:gd name="adj" fmla="val 8354"/>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020337" y="4013759"/>
            <a:ext cx="10042308" cy="2168974"/>
            <a:chOff x="1020337" y="4013759"/>
            <a:chExt cx="10042308" cy="2168974"/>
          </a:xfrm>
        </p:grpSpPr>
        <p:sp>
          <p:nvSpPr>
            <p:cNvPr id="20" name="矩形 19"/>
            <p:cNvSpPr/>
            <p:nvPr/>
          </p:nvSpPr>
          <p:spPr>
            <a:xfrm>
              <a:off x="1020337" y="4013759"/>
              <a:ext cx="9516578" cy="483625"/>
            </a:xfrm>
            <a:prstGeom prst="rect">
              <a:avLst/>
            </a:prstGeom>
          </p:spPr>
          <p:txBody>
            <a:bodyPr wrap="square" lIns="105571" tIns="52784" rIns="105571" bIns="52784">
              <a:spAutoFit/>
            </a:bodyPr>
            <a:lstStyle/>
            <a:p>
              <a:pPr lvl="0" algn="just">
                <a:lnSpc>
                  <a:spcPct val="130000"/>
                </a:lnSpc>
                <a:defRPr/>
              </a:pPr>
              <a:r>
                <a:rPr lang="zh-CN" altLang="en-US" sz="2000" dirty="0">
                  <a:solidFill>
                    <a:srgbClr val="E7E6E6">
                      <a:lumMod val="10000"/>
                    </a:srgbClr>
                  </a:solidFill>
                  <a:cs typeface="+mn-ea"/>
                  <a:sym typeface="+mn-lt"/>
                </a:rPr>
                <a:t>中国通过大规模社会主义经济建设，确立了社会主义制度</a:t>
              </a:r>
              <a:endParaRPr lang="zh-CN" altLang="en-US" sz="2000" dirty="0">
                <a:solidFill>
                  <a:srgbClr val="E7E6E6">
                    <a:lumMod val="10000"/>
                  </a:srgbClr>
                </a:solidFill>
                <a:cs typeface="+mn-ea"/>
                <a:sym typeface="+mn-lt"/>
              </a:endParaRPr>
            </a:p>
          </p:txBody>
        </p:sp>
        <p:sp>
          <p:nvSpPr>
            <p:cNvPr id="21" name="矩形 20"/>
            <p:cNvSpPr/>
            <p:nvPr/>
          </p:nvSpPr>
          <p:spPr>
            <a:xfrm>
              <a:off x="1043782" y="4475696"/>
              <a:ext cx="10018863" cy="1707037"/>
            </a:xfrm>
            <a:prstGeom prst="rect">
              <a:avLst/>
            </a:prstGeom>
          </p:spPr>
          <p:txBody>
            <a:bodyPr wrap="square" lIns="105571" tIns="52784" rIns="105571" bIns="52784">
              <a:spAutoFit/>
            </a:bodyPr>
            <a:lstStyle/>
            <a:p>
              <a:pPr lvl="0" algn="just">
                <a:lnSpc>
                  <a:spcPct val="130000"/>
                </a:lnSpc>
                <a:defRPr/>
              </a:pPr>
              <a:r>
                <a:rPr lang="en-US" altLang="zh-CN" sz="2000" dirty="0">
                  <a:solidFill>
                    <a:srgbClr val="E7E6E6">
                      <a:lumMod val="10000"/>
                    </a:srgbClr>
                  </a:solidFill>
                  <a:cs typeface="+mn-ea"/>
                  <a:sym typeface="+mn-lt"/>
                </a:rPr>
                <a:t>1953</a:t>
              </a:r>
              <a:r>
                <a:rPr lang="zh-CN" altLang="en-US" sz="2000" dirty="0">
                  <a:solidFill>
                    <a:srgbClr val="E7E6E6">
                      <a:lumMod val="10000"/>
                    </a:srgbClr>
                  </a:solidFill>
                  <a:cs typeface="+mn-ea"/>
                  <a:sym typeface="+mn-lt"/>
                </a:rPr>
                <a:t>年，我们党适时提出渡时期总路线，指出国家要实行社会主义工业化，并对农业、手工业、资本主义工商业进行社会主义改造。</a:t>
              </a:r>
              <a:endParaRPr lang="en-US" altLang="zh-CN" sz="2000" dirty="0">
                <a:solidFill>
                  <a:srgbClr val="E7E6E6">
                    <a:lumMod val="10000"/>
                  </a:srgbClr>
                </a:solidFill>
                <a:cs typeface="+mn-ea"/>
                <a:sym typeface="+mn-lt"/>
              </a:endParaRPr>
            </a:p>
            <a:p>
              <a:pPr lvl="0" algn="just">
                <a:lnSpc>
                  <a:spcPct val="130000"/>
                </a:lnSpc>
                <a:defRPr/>
              </a:pPr>
              <a:r>
                <a:rPr lang="en-US" altLang="zh-CN" sz="2000" dirty="0">
                  <a:solidFill>
                    <a:srgbClr val="E7E6E6">
                      <a:lumMod val="10000"/>
                    </a:srgbClr>
                  </a:solidFill>
                  <a:cs typeface="+mn-ea"/>
                  <a:sym typeface="+mn-lt"/>
                </a:rPr>
                <a:t>1956</a:t>
              </a:r>
              <a:r>
                <a:rPr lang="zh-CN" altLang="en-US" sz="2000" dirty="0">
                  <a:solidFill>
                    <a:srgbClr val="E7E6E6">
                      <a:lumMod val="10000"/>
                    </a:srgbClr>
                  </a:solidFill>
                  <a:cs typeface="+mn-ea"/>
                  <a:sym typeface="+mn-lt"/>
                </a:rPr>
                <a:t>年，新中国基本完成三大改造。这标志着我们这样人口众多、情况复杂的新民主主义大国，在短短几年时间之内就建立了社会主义制度。  　　</a:t>
              </a:r>
              <a:endParaRPr lang="zh-CN" altLang="en-US" sz="2000" dirty="0">
                <a:solidFill>
                  <a:srgbClr val="E7E6E6">
                    <a:lumMod val="10000"/>
                  </a:srgbClr>
                </a:solidFill>
                <a:cs typeface="+mn-ea"/>
                <a:sym typeface="+mn-lt"/>
              </a:endParaRPr>
            </a:p>
          </p:txBody>
        </p:sp>
      </p:grpSp>
      <p:sp>
        <p:nvSpPr>
          <p:cNvPr id="11" name="矩形: 圆角 10"/>
          <p:cNvSpPr/>
          <p:nvPr/>
        </p:nvSpPr>
        <p:spPr>
          <a:xfrm>
            <a:off x="1080938" y="4064165"/>
            <a:ext cx="10018862" cy="2118568"/>
          </a:xfrm>
          <a:prstGeom prst="roundRect">
            <a:avLst>
              <a:gd name="adj" fmla="val 6838"/>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drap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750"/>
                                        <p:tgtEl>
                                          <p:spTgt spid="18"/>
                                        </p:tgtEl>
                                      </p:cBhvr>
                                    </p:animEffect>
                                  </p:childTnLst>
                                </p:cTn>
                              </p:par>
                            </p:childTnLst>
                          </p:cTn>
                        </p:par>
                        <p:par>
                          <p:cTn id="16" fill="hold">
                            <p:stCondLst>
                              <p:cond delay="3000"/>
                            </p:stCondLst>
                            <p:childTnLst>
                              <p:par>
                                <p:cTn id="17" presetID="22" presetClass="entr" presetSubtype="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750"/>
                                        <p:tgtEl>
                                          <p:spTgt spid="5"/>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1" grpId="0" animBg="1"/>
    </p:bldLst>
  </p:timing>
</p:sld>
</file>

<file path=ppt/tags/tag1.xml><?xml version="1.0" encoding="utf-8"?>
<p:tagLst xmlns:p="http://schemas.openxmlformats.org/presentationml/2006/main">
  <p:tag name="PA" val="v5.2.5"/>
</p:tagLst>
</file>

<file path=ppt/tags/tag10.xml><?xml version="1.0" encoding="utf-8"?>
<p:tagLst xmlns:p="http://schemas.openxmlformats.org/presentationml/2006/main">
  <p:tag name="PA" val="v5.2.5"/>
</p:tagLst>
</file>

<file path=ppt/tags/tag11.xml><?xml version="1.0" encoding="utf-8"?>
<p:tagLst xmlns:p="http://schemas.openxmlformats.org/presentationml/2006/main">
  <p:tag name="PA" val="v5.2.5"/>
</p:tagLst>
</file>

<file path=ppt/tags/tag12.xml><?xml version="1.0" encoding="utf-8"?>
<p:tagLst xmlns:p="http://schemas.openxmlformats.org/presentationml/2006/main">
  <p:tag name="PA" val="v5.2.5"/>
</p:tagLst>
</file>

<file path=ppt/tags/tag13.xml><?xml version="1.0" encoding="utf-8"?>
<p:tagLst xmlns:p="http://schemas.openxmlformats.org/presentationml/2006/main">
  <p:tag name="PA" val="v5.2.5"/>
</p:tagLst>
</file>

<file path=ppt/tags/tag14.xml><?xml version="1.0" encoding="utf-8"?>
<p:tagLst xmlns:p="http://schemas.openxmlformats.org/presentationml/2006/main">
  <p:tag name="PA" val="v5.2.5"/>
</p:tagLst>
</file>

<file path=ppt/tags/tag15.xml><?xml version="1.0" encoding="utf-8"?>
<p:tagLst xmlns:p="http://schemas.openxmlformats.org/presentationml/2006/main">
  <p:tag name="PA" val="v5.2.5"/>
</p:tagLst>
</file>

<file path=ppt/tags/tag16.xml><?xml version="1.0" encoding="utf-8"?>
<p:tagLst xmlns:p="http://schemas.openxmlformats.org/presentationml/2006/main">
  <p:tag name="PA" val="v5.2.5"/>
</p:tagLst>
</file>

<file path=ppt/tags/tag17.xml><?xml version="1.0" encoding="utf-8"?>
<p:tagLst xmlns:p="http://schemas.openxmlformats.org/presentationml/2006/main">
  <p:tag name="PA" val="v5.2.5"/>
</p:tagLst>
</file>

<file path=ppt/tags/tag18.xml><?xml version="1.0" encoding="utf-8"?>
<p:tagLst xmlns:p="http://schemas.openxmlformats.org/presentationml/2006/main">
  <p:tag name="PA" val="v5.2.5"/>
</p:tagLst>
</file>

<file path=ppt/tags/tag19.xml><?xml version="1.0" encoding="utf-8"?>
<p:tagLst xmlns:p="http://schemas.openxmlformats.org/presentationml/2006/main">
  <p:tag name="PA" val="v5.2.5"/>
</p:tagLst>
</file>

<file path=ppt/tags/tag2.xml><?xml version="1.0" encoding="utf-8"?>
<p:tagLst xmlns:p="http://schemas.openxmlformats.org/presentationml/2006/main">
  <p:tag name="PA" val="v5.2.5"/>
</p:tagLst>
</file>

<file path=ppt/tags/tag20.xml><?xml version="1.0" encoding="utf-8"?>
<p:tagLst xmlns:p="http://schemas.openxmlformats.org/presentationml/2006/main">
  <p:tag name="PA" val="v5.2.5"/>
</p:tagLst>
</file>

<file path=ppt/tags/tag21.xml><?xml version="1.0" encoding="utf-8"?>
<p:tagLst xmlns:p="http://schemas.openxmlformats.org/presentationml/2006/main">
  <p:tag name="PA" val="v5.2.5"/>
</p:tagLst>
</file>

<file path=ppt/tags/tag22.xml><?xml version="1.0" encoding="utf-8"?>
<p:tagLst xmlns:p="http://schemas.openxmlformats.org/presentationml/2006/main">
  <p:tag name="PA" val="v5.2.5"/>
</p:tagLst>
</file>

<file path=ppt/tags/tag23.xml><?xml version="1.0" encoding="utf-8"?>
<p:tagLst xmlns:p="http://schemas.openxmlformats.org/presentationml/2006/main">
  <p:tag name="PA" val="v5.2.5"/>
</p:tagLst>
</file>

<file path=ppt/tags/tag24.xml><?xml version="1.0" encoding="utf-8"?>
<p:tagLst xmlns:p="http://schemas.openxmlformats.org/presentationml/2006/main">
  <p:tag name="PA" val="v5.2.5"/>
</p:tagLst>
</file>

<file path=ppt/tags/tag25.xml><?xml version="1.0" encoding="utf-8"?>
<p:tagLst xmlns:p="http://schemas.openxmlformats.org/presentationml/2006/main">
  <p:tag name="PA" val="v5.2.5"/>
</p:tagLst>
</file>

<file path=ppt/tags/tag26.xml><?xml version="1.0" encoding="utf-8"?>
<p:tagLst xmlns:p="http://schemas.openxmlformats.org/presentationml/2006/main">
  <p:tag name="PA" val="v5.2.5"/>
</p:tagLst>
</file>

<file path=ppt/tags/tag27.xml><?xml version="1.0" encoding="utf-8"?>
<p:tagLst xmlns:p="http://schemas.openxmlformats.org/presentationml/2006/main">
  <p:tag name="PA" val="v5.2.5"/>
</p:tagLst>
</file>

<file path=ppt/tags/tag28.xml><?xml version="1.0" encoding="utf-8"?>
<p:tagLst xmlns:p="http://schemas.openxmlformats.org/presentationml/2006/main">
  <p:tag name="PA" val="v5.2.5"/>
</p:tagLst>
</file>

<file path=ppt/tags/tag29.xml><?xml version="1.0" encoding="utf-8"?>
<p:tagLst xmlns:p="http://schemas.openxmlformats.org/presentationml/2006/main">
  <p:tag name="PA" val="v5.2.5"/>
</p:tagLst>
</file>

<file path=ppt/tags/tag3.xml><?xml version="1.0" encoding="utf-8"?>
<p:tagLst xmlns:p="http://schemas.openxmlformats.org/presentationml/2006/main">
  <p:tag name="PA" val="v5.2.5"/>
</p:tagLst>
</file>

<file path=ppt/tags/tag30.xml><?xml version="1.0" encoding="utf-8"?>
<p:tagLst xmlns:p="http://schemas.openxmlformats.org/presentationml/2006/main">
  <p:tag name="PA" val="v5.2.5"/>
</p:tagLst>
</file>

<file path=ppt/tags/tag31.xml><?xml version="1.0" encoding="utf-8"?>
<p:tagLst xmlns:p="http://schemas.openxmlformats.org/presentationml/2006/main">
  <p:tag name="PA" val="v5.2.5"/>
</p:tagLst>
</file>

<file path=ppt/tags/tag32.xml><?xml version="1.0" encoding="utf-8"?>
<p:tagLst xmlns:p="http://schemas.openxmlformats.org/presentationml/2006/main">
  <p:tag name="PA" val="v5.2.5"/>
</p:tagLst>
</file>

<file path=ppt/tags/tag33.xml><?xml version="1.0" encoding="utf-8"?>
<p:tagLst xmlns:p="http://schemas.openxmlformats.org/presentationml/2006/main">
  <p:tag name="PA" val="v5.2.5"/>
</p:tagLst>
</file>

<file path=ppt/tags/tag34.xml><?xml version="1.0" encoding="utf-8"?>
<p:tagLst xmlns:p="http://schemas.openxmlformats.org/presentationml/2006/main">
  <p:tag name="PA" val="v5.2.5"/>
</p:tagLst>
</file>

<file path=ppt/tags/tag35.xml><?xml version="1.0" encoding="utf-8"?>
<p:tagLst xmlns:p="http://schemas.openxmlformats.org/presentationml/2006/main">
  <p:tag name="PA" val="v5.2.5"/>
</p:tagLst>
</file>

<file path=ppt/tags/tag36.xml><?xml version="1.0" encoding="utf-8"?>
<p:tagLst xmlns:p="http://schemas.openxmlformats.org/presentationml/2006/main">
  <p:tag name="PA" val="v5.2.5"/>
</p:tagLst>
</file>

<file path=ppt/tags/tag37.xml><?xml version="1.0" encoding="utf-8"?>
<p:tagLst xmlns:p="http://schemas.openxmlformats.org/presentationml/2006/main">
  <p:tag name="PA" val="v5.2.5"/>
</p:tagLst>
</file>

<file path=ppt/tags/tag38.xml><?xml version="1.0" encoding="utf-8"?>
<p:tagLst xmlns:p="http://schemas.openxmlformats.org/presentationml/2006/main">
  <p:tag name="PA" val="v5.2.5"/>
</p:tagLst>
</file>

<file path=ppt/tags/tag39.xml><?xml version="1.0" encoding="utf-8"?>
<p:tagLst xmlns:p="http://schemas.openxmlformats.org/presentationml/2006/main">
  <p:tag name="PA" val="v5.2.5"/>
</p:tagLst>
</file>

<file path=ppt/tags/tag4.xml><?xml version="1.0" encoding="utf-8"?>
<p:tagLst xmlns:p="http://schemas.openxmlformats.org/presentationml/2006/main">
  <p:tag name="PA" val="v5.2.5"/>
</p:tagLst>
</file>

<file path=ppt/tags/tag40.xml><?xml version="1.0" encoding="utf-8"?>
<p:tagLst xmlns:p="http://schemas.openxmlformats.org/presentationml/2006/main">
  <p:tag name="PA" val="v5.2.5"/>
</p:tagLst>
</file>

<file path=ppt/tags/tag41.xml><?xml version="1.0" encoding="utf-8"?>
<p:tagLst xmlns:p="http://schemas.openxmlformats.org/presentationml/2006/main">
  <p:tag name="PA" val="v5.2.5"/>
</p:tagLst>
</file>

<file path=ppt/tags/tag42.xml><?xml version="1.0" encoding="utf-8"?>
<p:tagLst xmlns:p="http://schemas.openxmlformats.org/presentationml/2006/main">
  <p:tag name="PA" val="v5.2.5"/>
</p:tagLst>
</file>

<file path=ppt/tags/tag43.xml><?xml version="1.0" encoding="utf-8"?>
<p:tagLst xmlns:p="http://schemas.openxmlformats.org/presentationml/2006/main">
  <p:tag name="PA" val="v5.2.5"/>
</p:tagLst>
</file>

<file path=ppt/tags/tag44.xml><?xml version="1.0" encoding="utf-8"?>
<p:tagLst xmlns:p="http://schemas.openxmlformats.org/presentationml/2006/main">
  <p:tag name="PA" val="v5.2.5"/>
</p:tagLst>
</file>

<file path=ppt/tags/tag5.xml><?xml version="1.0" encoding="utf-8"?>
<p:tagLst xmlns:p="http://schemas.openxmlformats.org/presentationml/2006/main">
  <p:tag name="PA" val="v5.2.5"/>
</p:tagLst>
</file>

<file path=ppt/tags/tag6.xml><?xml version="1.0" encoding="utf-8"?>
<p:tagLst xmlns:p="http://schemas.openxmlformats.org/presentationml/2006/main">
  <p:tag name="PA" val="v5.2.5"/>
</p:tagLst>
</file>

<file path=ppt/tags/tag7.xml><?xml version="1.0" encoding="utf-8"?>
<p:tagLst xmlns:p="http://schemas.openxmlformats.org/presentationml/2006/main">
  <p:tag name="PA" val="v5.2.5"/>
</p:tagLst>
</file>

<file path=ppt/tags/tag8.xml><?xml version="1.0" encoding="utf-8"?>
<p:tagLst xmlns:p="http://schemas.openxmlformats.org/presentationml/2006/main">
  <p:tag name="PA" val="v5.2.5"/>
</p:tagLst>
</file>

<file path=ppt/tags/tag9.xml><?xml version="1.0" encoding="utf-8"?>
<p:tagLst xmlns:p="http://schemas.openxmlformats.org/presentationml/2006/main">
  <p:tag name="PA" val="v5.2.5"/>
</p:tagLst>
</file>

<file path=ppt/theme/theme1.xml><?xml version="1.0" encoding="utf-8"?>
<a:theme xmlns:a="http://schemas.openxmlformats.org/drawingml/2006/main" name="Thanatos">
  <a:themeElements>
    <a:clrScheme name="涂豆思">
      <a:dk1>
        <a:sysClr val="windowText" lastClr="000000"/>
      </a:dk1>
      <a:lt1>
        <a:sysClr val="window" lastClr="FFFFFF"/>
      </a:lt1>
      <a:dk2>
        <a:srgbClr val="44546A"/>
      </a:dk2>
      <a:lt2>
        <a:srgbClr val="E7E6E6"/>
      </a:lt2>
      <a:accent1>
        <a:srgbClr val="C00000"/>
      </a:accent1>
      <a:accent2>
        <a:srgbClr val="FFEDC2"/>
      </a:accent2>
      <a:accent3>
        <a:srgbClr val="A5A5A5"/>
      </a:accent3>
      <a:accent4>
        <a:srgbClr val="C00000"/>
      </a:accent4>
      <a:accent5>
        <a:srgbClr val="7F7F7F"/>
      </a:accent5>
      <a:accent6>
        <a:srgbClr val="FFEDC2"/>
      </a:accent6>
      <a:hlink>
        <a:srgbClr val="C00000"/>
      </a:hlink>
      <a:folHlink>
        <a:srgbClr val="C00000"/>
      </a:folHlink>
    </a:clrScheme>
    <a:fontScheme name="x1zw01y2">
      <a:majorFont>
        <a:latin typeface="Adobe Arabic"/>
        <a:ea typeface="微软雅黑"/>
        <a:cs typeface=""/>
      </a:majorFont>
      <a:minorFont>
        <a:latin typeface="Adobe Arabi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2622</Words>
  <Application>WPS 演示</Application>
  <PresentationFormat>宽屏</PresentationFormat>
  <Paragraphs>169</Paragraphs>
  <Slides>20</Slides>
  <Notes>14</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Arial</vt:lpstr>
      <vt:lpstr>宋体</vt:lpstr>
      <vt:lpstr>Wingdings</vt:lpstr>
      <vt:lpstr>阿里巴巴普惠体</vt:lpstr>
      <vt:lpstr>阿里巴巴普惠体 Light</vt:lpstr>
      <vt:lpstr>微软雅黑</vt:lpstr>
      <vt:lpstr>Calibri</vt:lpstr>
      <vt:lpstr>Adobe Arabic</vt:lpstr>
      <vt:lpstr>Segoe Print</vt:lpstr>
      <vt:lpstr>Arial Unicode MS</vt:lpstr>
      <vt:lpstr>Thanatos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管坐辇</cp:lastModifiedBy>
  <cp:revision>2</cp:revision>
  <dcterms:created xsi:type="dcterms:W3CDTF">2020-06-24T03:22:00Z</dcterms:created>
  <dcterms:modified xsi:type="dcterms:W3CDTF">2021-07-08T01:03:29Z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2052-11.8.2.8621</vt:lpwstr>
  </property>
</Properties>
</file>